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7"/>
  </p:notesMasterIdLst>
  <p:sldIdLst>
    <p:sldId id="256" r:id="rId6"/>
    <p:sldId id="276" r:id="rId7"/>
    <p:sldId id="275" r:id="rId8"/>
    <p:sldId id="274" r:id="rId9"/>
    <p:sldId id="264" r:id="rId10"/>
    <p:sldId id="265" r:id="rId11"/>
    <p:sldId id="289" r:id="rId12"/>
    <p:sldId id="290" r:id="rId13"/>
    <p:sldId id="291" r:id="rId14"/>
    <p:sldId id="284" r:id="rId15"/>
    <p:sldId id="286" r:id="rId16"/>
    <p:sldId id="267" r:id="rId17"/>
    <p:sldId id="266" r:id="rId18"/>
    <p:sldId id="268" r:id="rId19"/>
    <p:sldId id="269" r:id="rId20"/>
    <p:sldId id="287" r:id="rId21"/>
    <p:sldId id="270" r:id="rId22"/>
    <p:sldId id="282" r:id="rId23"/>
    <p:sldId id="288" r:id="rId24"/>
    <p:sldId id="283" r:id="rId25"/>
    <p:sldId id="273" r:id="rId2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a:srgbClr val="58BCC4"/>
    <a:srgbClr val="00626A"/>
    <a:srgbClr val="00E668"/>
    <a:srgbClr val="00646E"/>
    <a:srgbClr val="338990"/>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8" autoAdjust="0"/>
    <p:restoredTop sz="94660"/>
  </p:normalViewPr>
  <p:slideViewPr>
    <p:cSldViewPr snapToGrid="0">
      <p:cViewPr varScale="1">
        <p:scale>
          <a:sx n="67" d="100"/>
          <a:sy n="67" d="100"/>
        </p:scale>
        <p:origin x="12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00B050"/>
                </a:solidFill>
              </a:rPr>
              <a:t>Type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50"/>
              </a:solidFill>
              <a:round/>
            </a:ln>
            <a:effectLst/>
          </c:spPr>
          <c:marker>
            <c:symbol val="none"/>
          </c:marker>
          <c:val>
            <c:numRef>
              <c:f>Sheet1!$E$3:$E$8</c:f>
              <c:numCache>
                <c:formatCode>General</c:formatCode>
                <c:ptCount val="6"/>
                <c:pt idx="0">
                  <c:v>9</c:v>
                </c:pt>
                <c:pt idx="1">
                  <c:v>10</c:v>
                </c:pt>
                <c:pt idx="2">
                  <c:v>8</c:v>
                </c:pt>
                <c:pt idx="3">
                  <c:v>11</c:v>
                </c:pt>
                <c:pt idx="4">
                  <c:v>12</c:v>
                </c:pt>
                <c:pt idx="5">
                  <c:v>13</c:v>
                </c:pt>
              </c:numCache>
            </c:numRef>
          </c:val>
          <c:smooth val="0"/>
          <c:extLst>
            <c:ext xmlns:c16="http://schemas.microsoft.com/office/drawing/2014/chart" uri="{C3380CC4-5D6E-409C-BE32-E72D297353CC}">
              <c16:uniqueId val="{00000000-5397-4421-906C-531FCA17E8EA}"/>
            </c:ext>
          </c:extLst>
        </c:ser>
        <c:dLbls>
          <c:showLegendKey val="0"/>
          <c:showVal val="0"/>
          <c:showCatName val="0"/>
          <c:showSerName val="0"/>
          <c:showPercent val="0"/>
          <c:showBubbleSize val="0"/>
        </c:dLbls>
        <c:smooth val="0"/>
        <c:axId val="849882352"/>
        <c:axId val="849881520"/>
      </c:lineChart>
      <c:catAx>
        <c:axId val="8498823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881520"/>
        <c:crosses val="autoZero"/>
        <c:auto val="1"/>
        <c:lblAlgn val="ctr"/>
        <c:lblOffset val="100"/>
        <c:noMultiLvlLbl val="0"/>
      </c:catAx>
      <c:valAx>
        <c:axId val="84988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9882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75000"/>
                  </a:schemeClr>
                </a:solidFill>
              </a:rPr>
              <a:t>Type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Sheet1!$H$3:$H$8</c:f>
              <c:numCache>
                <c:formatCode>General</c:formatCode>
                <c:ptCount val="6"/>
                <c:pt idx="0">
                  <c:v>9</c:v>
                </c:pt>
                <c:pt idx="1">
                  <c:v>10</c:v>
                </c:pt>
                <c:pt idx="2">
                  <c:v>8</c:v>
                </c:pt>
                <c:pt idx="3">
                  <c:v>7</c:v>
                </c:pt>
                <c:pt idx="4">
                  <c:v>7</c:v>
                </c:pt>
                <c:pt idx="5">
                  <c:v>11</c:v>
                </c:pt>
              </c:numCache>
            </c:numRef>
          </c:val>
          <c:smooth val="0"/>
          <c:extLst>
            <c:ext xmlns:c16="http://schemas.microsoft.com/office/drawing/2014/chart" uri="{C3380CC4-5D6E-409C-BE32-E72D297353CC}">
              <c16:uniqueId val="{00000000-E7F8-450F-AF7A-4EF89B849E57}"/>
            </c:ext>
          </c:extLst>
        </c:ser>
        <c:dLbls>
          <c:showLegendKey val="0"/>
          <c:showVal val="0"/>
          <c:showCatName val="0"/>
          <c:showSerName val="0"/>
          <c:showPercent val="0"/>
          <c:showBubbleSize val="0"/>
        </c:dLbls>
        <c:smooth val="0"/>
        <c:axId val="849882352"/>
        <c:axId val="849881520"/>
      </c:lineChart>
      <c:catAx>
        <c:axId val="8498823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881520"/>
        <c:crosses val="autoZero"/>
        <c:auto val="1"/>
        <c:lblAlgn val="ctr"/>
        <c:lblOffset val="100"/>
        <c:noMultiLvlLbl val="0"/>
      </c:catAx>
      <c:valAx>
        <c:axId val="84988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9882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en-US" dirty="0">
                <a:solidFill>
                  <a:srgbClr val="C00000"/>
                </a:solidFill>
              </a:rPr>
              <a:t>Type 3</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C00000"/>
              </a:solidFill>
              <a:round/>
            </a:ln>
            <a:effectLst/>
          </c:spPr>
          <c:marker>
            <c:symbol val="none"/>
          </c:marker>
          <c:val>
            <c:numRef>
              <c:f>Sheet1!$K$3:$K$8</c:f>
              <c:numCache>
                <c:formatCode>General</c:formatCode>
                <c:ptCount val="6"/>
                <c:pt idx="0">
                  <c:v>9</c:v>
                </c:pt>
                <c:pt idx="1">
                  <c:v>10</c:v>
                </c:pt>
                <c:pt idx="2">
                  <c:v>14</c:v>
                </c:pt>
                <c:pt idx="3">
                  <c:v>16</c:v>
                </c:pt>
                <c:pt idx="4">
                  <c:v>18</c:v>
                </c:pt>
                <c:pt idx="5">
                  <c:v>19</c:v>
                </c:pt>
              </c:numCache>
            </c:numRef>
          </c:val>
          <c:smooth val="0"/>
          <c:extLst>
            <c:ext xmlns:c16="http://schemas.microsoft.com/office/drawing/2014/chart" uri="{C3380CC4-5D6E-409C-BE32-E72D297353CC}">
              <c16:uniqueId val="{00000000-6B3A-4B8B-A747-7EA00BFFA87E}"/>
            </c:ext>
          </c:extLst>
        </c:ser>
        <c:dLbls>
          <c:showLegendKey val="0"/>
          <c:showVal val="0"/>
          <c:showCatName val="0"/>
          <c:showSerName val="0"/>
          <c:showPercent val="0"/>
          <c:showBubbleSize val="0"/>
        </c:dLbls>
        <c:smooth val="0"/>
        <c:axId val="849882352"/>
        <c:axId val="849881520"/>
      </c:lineChart>
      <c:catAx>
        <c:axId val="8498823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881520"/>
        <c:crosses val="autoZero"/>
        <c:auto val="1"/>
        <c:lblAlgn val="ctr"/>
        <c:lblOffset val="100"/>
        <c:noMultiLvlLbl val="0"/>
      </c:catAx>
      <c:valAx>
        <c:axId val="84988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9882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EE4CF75-7D37-42D2-A26B-AB431F2734BA}" type="datetimeFigureOut">
              <a:rPr lang="en-US" smtClean="0"/>
              <a:t>2/19/2020</a:t>
            </a:fld>
            <a:endParaRPr lang="en-US" dirty="0"/>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DD03F9B-6227-4AD2-B042-6AECC6E3C53A}" type="slidenum">
              <a:rPr lang="en-US" smtClean="0"/>
              <a:t>‹#›</a:t>
            </a:fld>
            <a:endParaRPr lang="en-US" dirty="0"/>
          </a:p>
        </p:txBody>
      </p:sp>
    </p:spTree>
    <p:extLst>
      <p:ext uri="{BB962C8B-B14F-4D97-AF65-F5344CB8AC3E}">
        <p14:creationId xmlns:p14="http://schemas.microsoft.com/office/powerpoint/2010/main" val="67603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GB" dirty="0" smtClean="0"/>
              <a:t>LOX-GNH029-20050922-GSMV</a:t>
            </a:r>
            <a:endParaRPr lang="en-GB" dirty="0"/>
          </a:p>
        </p:txBody>
      </p:sp>
      <p:sp>
        <p:nvSpPr>
          <p:cNvPr id="5" name="Slide Number Placeholder 4"/>
          <p:cNvSpPr>
            <a:spLocks noGrp="1"/>
          </p:cNvSpPr>
          <p:nvPr>
            <p:ph type="sldNum" sz="quarter" idx="11"/>
          </p:nvPr>
        </p:nvSpPr>
        <p:spPr/>
        <p:txBody>
          <a:bodyPr/>
          <a:lstStyle/>
          <a:p>
            <a:pPr>
              <a:defRPr/>
            </a:pPr>
            <a:fld id="{96CFD447-DD82-4787-9B92-54CA757633BC}" type="slidenum">
              <a:rPr lang="en-GB" smtClean="0"/>
              <a:pPr>
                <a:defRPr/>
              </a:pPr>
              <a:t>7</a:t>
            </a:fld>
            <a:endParaRPr lang="en-GB" dirty="0"/>
          </a:p>
        </p:txBody>
      </p:sp>
    </p:spTree>
    <p:extLst>
      <p:ext uri="{BB962C8B-B14F-4D97-AF65-F5344CB8AC3E}">
        <p14:creationId xmlns:p14="http://schemas.microsoft.com/office/powerpoint/2010/main" val="376378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20691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253527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23982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pg num"/>
          <p:cNvSpPr txBox="1">
            <a:spLocks noChangeArrowheads="1"/>
          </p:cNvSpPr>
          <p:nvPr/>
        </p:nvSpPr>
        <p:spPr bwMode="auto">
          <a:xfrm>
            <a:off x="124728" y="6642575"/>
            <a:ext cx="8272525" cy="187890"/>
          </a:xfrm>
          <a:prstGeom prst="rect">
            <a:avLst/>
          </a:prstGeom>
          <a:noFill/>
          <a:ln w="9525">
            <a:noFill/>
            <a:miter lim="800000"/>
            <a:headEnd/>
            <a:tailEnd/>
          </a:ln>
          <a:effectLst/>
        </p:spPr>
        <p:txBody>
          <a:bodyPr lIns="0" tIns="0" rIns="0" bIns="0" anchor="b"/>
          <a:lstStyle>
            <a:lvl1pPr>
              <a:defRPr/>
            </a:lvl1pPr>
          </a:lstStyle>
          <a:p>
            <a:pPr>
              <a:tabLst>
                <a:tab pos="413031" algn="r"/>
              </a:tabLst>
              <a:defRPr/>
            </a:pPr>
            <a:endParaRPr lang="en-GB" sz="1224" b="1" dirty="0" smtClean="0">
              <a:latin typeface="Calibri" pitchFamily="34" charset="0"/>
              <a:cs typeface="+mn-cs"/>
            </a:endParaRPr>
          </a:p>
          <a:p>
            <a:pPr marL="466481" indent="-466481">
              <a:tabLst>
                <a:tab pos="413031" algn="r"/>
              </a:tabLst>
              <a:defRPr/>
            </a:pPr>
            <a:r>
              <a:rPr lang="en-GB" sz="1224" dirty="0" smtClean="0">
                <a:latin typeface="Calibri" pitchFamily="34" charset="0"/>
                <a:cs typeface="+mn-cs"/>
              </a:rPr>
              <a:t>	</a:t>
            </a:r>
          </a:p>
          <a:p>
            <a:pPr marL="466481" indent="-466481">
              <a:tabLst>
                <a:tab pos="413031" algn="r"/>
              </a:tabLst>
              <a:defRPr/>
            </a:pPr>
            <a:r>
              <a:rPr lang="en-GB" sz="1224" b="1" dirty="0" smtClean="0">
                <a:latin typeface="Calibri" pitchFamily="34" charset="0"/>
                <a:cs typeface="+mn-cs"/>
              </a:rPr>
              <a:t>Source </a:t>
            </a:r>
            <a:r>
              <a:rPr lang="en-GB" sz="1224" dirty="0" smtClean="0">
                <a:latin typeface="Calibri" pitchFamily="34" charset="0"/>
                <a:cs typeface="+mn-cs"/>
              </a:rPr>
              <a:t>Health Statistics Analysis	</a:t>
            </a:r>
            <a:endParaRPr lang="en-GB" sz="1224" dirty="0">
              <a:latin typeface="Calibri" pitchFamily="34" charset="0"/>
              <a:cs typeface="+mn-cs"/>
            </a:endParaRPr>
          </a:p>
        </p:txBody>
      </p:sp>
      <p:sp>
        <p:nvSpPr>
          <p:cNvPr id="2" name="Title 1"/>
          <p:cNvSpPr>
            <a:spLocks noGrp="1"/>
          </p:cNvSpPr>
          <p:nvPr>
            <p:ph type="title"/>
          </p:nvPr>
        </p:nvSpPr>
        <p:spPr>
          <a:xfrm>
            <a:off x="121489" y="208947"/>
            <a:ext cx="8329080" cy="376834"/>
          </a:xfrm>
        </p:spPr>
        <p:txBody>
          <a:bodyPr/>
          <a:lstStyle>
            <a:lvl1pPr>
              <a:defRPr sz="2449">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4729" y="1299036"/>
            <a:ext cx="8794113" cy="1570140"/>
          </a:xfrm>
        </p:spPr>
        <p:txBody>
          <a:bodyPr/>
          <a:lstStyle>
            <a:lvl1pPr marL="0" indent="0">
              <a:buNone/>
              <a:defRPr>
                <a:latin typeface="Calibri" pitchFamily="34" charset="0"/>
              </a:defRPr>
            </a:lvl1pPr>
            <a:lvl2pPr marL="173311" indent="-173311">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g num"/>
          <p:cNvSpPr>
            <a:spLocks noGrp="1" noChangeArrowheads="1"/>
          </p:cNvSpPr>
          <p:nvPr>
            <p:ph type="sldNum" sz="quarter" idx="10"/>
          </p:nvPr>
        </p:nvSpPr>
        <p:spPr>
          <a:xfrm>
            <a:off x="8476626" y="6624757"/>
            <a:ext cx="438976" cy="207327"/>
          </a:xfrm>
        </p:spPr>
        <p:txBody>
          <a:bodyPr/>
          <a:lstStyle>
            <a:lvl1pPr>
              <a:defRPr>
                <a:latin typeface="Calibri" pitchFamily="34" charset="0"/>
              </a:defRPr>
            </a:lvl1pPr>
          </a:lstStyle>
          <a:p>
            <a:pPr>
              <a:defRPr/>
            </a:pPr>
            <a:fld id="{85A78F69-2C7A-4FA8-ACD6-1FC862356252}" type="slidenum">
              <a:rPr lang="en-GB"/>
              <a:pPr>
                <a:defRPr/>
              </a:pPr>
              <a:t>‹#›</a:t>
            </a:fld>
            <a:endParaRPr lang="en-GB" dirty="0"/>
          </a:p>
        </p:txBody>
      </p:sp>
    </p:spTree>
    <p:extLst>
      <p:ext uri="{BB962C8B-B14F-4D97-AF65-F5344CB8AC3E}">
        <p14:creationId xmlns:p14="http://schemas.microsoft.com/office/powerpoint/2010/main" val="3354530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5" name="McK Title Elements"/>
          <p:cNvGrpSpPr>
            <a:grpSpLocks/>
          </p:cNvGrpSpPr>
          <p:nvPr/>
        </p:nvGrpSpPr>
        <p:grpSpPr bwMode="auto">
          <a:xfrm>
            <a:off x="2693795" y="2183417"/>
            <a:ext cx="5130034" cy="4611414"/>
            <a:chOff x="1663" y="1348"/>
            <a:chExt cx="3167" cy="2847"/>
          </a:xfrm>
        </p:grpSpPr>
        <p:sp>
          <p:nvSpPr>
            <p:cNvPr id="6" name="McK Confidential" hidden="1"/>
            <p:cNvSpPr txBox="1">
              <a:spLocks noChangeArrowheads="1"/>
            </p:cNvSpPr>
            <p:nvPr/>
          </p:nvSpPr>
          <p:spPr bwMode="auto">
            <a:xfrm>
              <a:off x="1663" y="1348"/>
              <a:ext cx="936" cy="178"/>
            </a:xfrm>
            <a:prstGeom prst="rect">
              <a:avLst/>
            </a:prstGeom>
            <a:noFill/>
            <a:ln w="9525">
              <a:noFill/>
              <a:miter lim="800000"/>
              <a:headEnd/>
              <a:tailEnd/>
            </a:ln>
            <a:effectLst/>
          </p:spPr>
          <p:txBody>
            <a:bodyPr lIns="0" tIns="0" rIns="0" bIns="0">
              <a:spAutoFit/>
            </a:bodyPr>
            <a:lstStyle/>
            <a:p>
              <a:pPr>
                <a:defRPr/>
              </a:pPr>
              <a:r>
                <a:rPr lang="en-GB" sz="1837" dirty="0">
                  <a:latin typeface="Calibri" pitchFamily="34" charset="0"/>
                  <a:cs typeface="+mn-cs"/>
                </a:rPr>
                <a:t>CONFIDENTIAL</a:t>
              </a:r>
            </a:p>
          </p:txBody>
        </p:sp>
        <p:sp>
          <p:nvSpPr>
            <p:cNvPr id="7" name="McK Document" hidden="1"/>
            <p:cNvSpPr txBox="1">
              <a:spLocks noChangeArrowheads="1"/>
            </p:cNvSpPr>
            <p:nvPr/>
          </p:nvSpPr>
          <p:spPr bwMode="auto">
            <a:xfrm>
              <a:off x="1663" y="3007"/>
              <a:ext cx="3167" cy="178"/>
            </a:xfrm>
            <a:prstGeom prst="rect">
              <a:avLst/>
            </a:prstGeom>
            <a:noFill/>
            <a:ln w="9525">
              <a:noFill/>
              <a:miter lim="800000"/>
              <a:headEnd/>
              <a:tailEnd/>
            </a:ln>
            <a:effectLst/>
          </p:spPr>
          <p:txBody>
            <a:bodyPr lIns="0" tIns="0" rIns="0" bIns="0" anchor="b">
              <a:spAutoFit/>
            </a:bodyPr>
            <a:lstStyle/>
            <a:p>
              <a:pPr>
                <a:defRPr/>
              </a:pPr>
              <a:r>
                <a:rPr lang="en-GB" sz="1837" dirty="0">
                  <a:latin typeface="Calibri" pitchFamily="34" charset="0"/>
                  <a:cs typeface="+mn-cs"/>
                </a:rPr>
                <a:t>Document</a:t>
              </a:r>
            </a:p>
          </p:txBody>
        </p:sp>
        <p:sp>
          <p:nvSpPr>
            <p:cNvPr id="8" name="McK Date" hidden="1"/>
            <p:cNvSpPr txBox="1">
              <a:spLocks noChangeArrowheads="1"/>
            </p:cNvSpPr>
            <p:nvPr/>
          </p:nvSpPr>
          <p:spPr bwMode="auto">
            <a:xfrm>
              <a:off x="1663" y="3216"/>
              <a:ext cx="3167" cy="178"/>
            </a:xfrm>
            <a:prstGeom prst="rect">
              <a:avLst/>
            </a:prstGeom>
            <a:noFill/>
            <a:ln w="9525">
              <a:noFill/>
              <a:miter lim="800000"/>
              <a:headEnd/>
              <a:tailEnd/>
            </a:ln>
            <a:effectLst/>
          </p:spPr>
          <p:txBody>
            <a:bodyPr lIns="0" tIns="0" rIns="0" bIns="0">
              <a:spAutoFit/>
            </a:bodyPr>
            <a:lstStyle/>
            <a:p>
              <a:pPr>
                <a:defRPr/>
              </a:pPr>
              <a:r>
                <a:rPr lang="en-GB" sz="1837" dirty="0">
                  <a:latin typeface="Calibri" pitchFamily="34" charset="0"/>
                  <a:cs typeface="+mn-cs"/>
                </a:rPr>
                <a:t>Date</a:t>
              </a:r>
            </a:p>
          </p:txBody>
        </p:sp>
        <p:sp>
          <p:nvSpPr>
            <p:cNvPr id="9" name="McK Disclaimer" hidden="1"/>
            <p:cNvSpPr>
              <a:spLocks noChangeArrowheads="1"/>
            </p:cNvSpPr>
            <p:nvPr>
              <p:custDataLst>
                <p:tags r:id="rId1"/>
              </p:custDataLst>
            </p:nvPr>
          </p:nvSpPr>
          <p:spPr bwMode="auto">
            <a:xfrm>
              <a:off x="1663" y="3750"/>
              <a:ext cx="2303" cy="445"/>
            </a:xfrm>
            <a:prstGeom prst="rect">
              <a:avLst/>
            </a:prstGeom>
            <a:noFill/>
            <a:ln w="9525">
              <a:noFill/>
              <a:miter lim="800000"/>
              <a:headEnd/>
              <a:tailEnd/>
            </a:ln>
            <a:effectLst/>
          </p:spPr>
          <p:txBody>
            <a:bodyPr lIns="0" tIns="0" rIns="0" bIns="0" anchor="b">
              <a:spAutoFit/>
            </a:bodyPr>
            <a:lstStyle/>
            <a:p>
              <a:pPr defTabSz="821202" eaLnBrk="0" hangingPunct="0">
                <a:defRPr/>
              </a:pPr>
              <a:r>
                <a:rPr lang="en-GB" sz="918" dirty="0">
                  <a:latin typeface="Calibri" pitchFamily="34" charset="0"/>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pic>
        <p:nvPicPr>
          <p:cNvPr id="10" name="Picture 5" descr="07-03-19 Island Population PHCs.jpg"/>
          <p:cNvPicPr>
            <a:picLocks noChangeAspect="1"/>
          </p:cNvPicPr>
          <p:nvPr/>
        </p:nvPicPr>
        <p:blipFill>
          <a:blip r:embed="rId3"/>
          <a:srcRect/>
          <a:stretch>
            <a:fillRect/>
          </a:stretch>
        </p:blipFill>
        <p:spPr bwMode="auto">
          <a:xfrm>
            <a:off x="1117690" y="2724411"/>
            <a:ext cx="1731610" cy="1179174"/>
          </a:xfrm>
          <a:prstGeom prst="rect">
            <a:avLst/>
          </a:prstGeom>
          <a:noFill/>
          <a:ln w="9525">
            <a:noFill/>
            <a:miter lim="800000"/>
            <a:headEnd/>
            <a:tailEnd/>
          </a:ln>
        </p:spPr>
      </p:pic>
      <p:pic>
        <p:nvPicPr>
          <p:cNvPr id="11" name="Picture 1061" descr="GAHS"/>
          <p:cNvPicPr>
            <a:picLocks noChangeAspect="1" noChangeArrowheads="1"/>
          </p:cNvPicPr>
          <p:nvPr/>
        </p:nvPicPr>
        <p:blipFill>
          <a:blip r:embed="rId4"/>
          <a:srcRect/>
          <a:stretch>
            <a:fillRect/>
          </a:stretch>
        </p:blipFill>
        <p:spPr bwMode="auto">
          <a:xfrm>
            <a:off x="364465" y="2773004"/>
            <a:ext cx="850416" cy="1158118"/>
          </a:xfrm>
          <a:prstGeom prst="rect">
            <a:avLst/>
          </a:prstGeom>
          <a:noFill/>
          <a:ln w="9525">
            <a:noFill/>
            <a:miter lim="800000"/>
            <a:headEnd/>
            <a:tailEnd/>
          </a:ln>
        </p:spPr>
      </p:pic>
      <p:sp>
        <p:nvSpPr>
          <p:cNvPr id="13314" name="Rectangle 1026"/>
          <p:cNvSpPr>
            <a:spLocks noGrp="1" noChangeArrowheads="1"/>
          </p:cNvSpPr>
          <p:nvPr>
            <p:ph type="ctrTitle"/>
          </p:nvPr>
        </p:nvSpPr>
        <p:spPr>
          <a:xfrm>
            <a:off x="2693795" y="2756807"/>
            <a:ext cx="5130034" cy="502445"/>
          </a:xfrm>
        </p:spPr>
        <p:txBody>
          <a:bodyPr/>
          <a:lstStyle>
            <a:lvl1pPr>
              <a:defRPr sz="3265" b="0">
                <a:latin typeface="Calibri" pitchFamily="34" charset="0"/>
              </a:defRPr>
            </a:lvl1pPr>
          </a:lstStyle>
          <a:p>
            <a:r>
              <a:rPr lang="en-US" smtClean="0"/>
              <a:t>Click to edit Master title style</a:t>
            </a:r>
            <a:endParaRPr lang="en-GB" dirty="0"/>
          </a:p>
        </p:txBody>
      </p:sp>
      <p:sp>
        <p:nvSpPr>
          <p:cNvPr id="13315" name="Rectangle 1027"/>
          <p:cNvSpPr>
            <a:spLocks noGrp="1" noChangeArrowheads="1"/>
          </p:cNvSpPr>
          <p:nvPr>
            <p:ph type="subTitle" idx="1"/>
          </p:nvPr>
        </p:nvSpPr>
        <p:spPr>
          <a:xfrm>
            <a:off x="1239595" y="4868213"/>
            <a:ext cx="6584235" cy="345431"/>
          </a:xfrm>
        </p:spPr>
        <p:txBody>
          <a:bodyPr/>
          <a:lstStyle>
            <a:lvl1pPr algn="r">
              <a:buNone/>
              <a:defRPr sz="2245" b="1">
                <a:latin typeface="Calibri" pitchFamily="34" charset="0"/>
              </a:defRPr>
            </a:lvl1pPr>
          </a:lstStyle>
          <a:p>
            <a:r>
              <a:rPr lang="en-US" smtClean="0"/>
              <a:t>Click to edit Master subtitle style</a:t>
            </a:r>
            <a:endParaRPr lang="en-GB" dirty="0"/>
          </a:p>
        </p:txBody>
      </p:sp>
      <p:sp>
        <p:nvSpPr>
          <p:cNvPr id="19" name="Text Placeholder 18"/>
          <p:cNvSpPr>
            <a:spLocks noGrp="1"/>
          </p:cNvSpPr>
          <p:nvPr>
            <p:ph type="body" sz="quarter" idx="10"/>
          </p:nvPr>
        </p:nvSpPr>
        <p:spPr>
          <a:xfrm>
            <a:off x="1234198" y="5211920"/>
            <a:ext cx="6602590" cy="345479"/>
          </a:xfrm>
        </p:spPr>
        <p:txBody>
          <a:bodyPr/>
          <a:lstStyle>
            <a:lvl1pPr algn="r">
              <a:buNone/>
              <a:defRPr sz="2245"/>
            </a:lvl1pPr>
          </a:lstStyle>
          <a:p>
            <a:pPr lvl="0"/>
            <a:r>
              <a:rPr lang="en-US" smtClean="0"/>
              <a:t>Click to edit Master text styles</a:t>
            </a:r>
          </a:p>
        </p:txBody>
      </p:sp>
    </p:spTree>
    <p:extLst>
      <p:ext uri="{BB962C8B-B14F-4D97-AF65-F5344CB8AC3E}">
        <p14:creationId xmlns:p14="http://schemas.microsoft.com/office/powerpoint/2010/main" val="314633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pg num"/>
          <p:cNvSpPr txBox="1">
            <a:spLocks noChangeArrowheads="1"/>
          </p:cNvSpPr>
          <p:nvPr/>
        </p:nvSpPr>
        <p:spPr bwMode="auto">
          <a:xfrm>
            <a:off x="124728" y="6642575"/>
            <a:ext cx="8272525" cy="187890"/>
          </a:xfrm>
          <a:prstGeom prst="rect">
            <a:avLst/>
          </a:prstGeom>
          <a:noFill/>
          <a:ln w="9525">
            <a:noFill/>
            <a:miter lim="800000"/>
            <a:headEnd/>
            <a:tailEnd/>
          </a:ln>
          <a:effectLst/>
        </p:spPr>
        <p:txBody>
          <a:bodyPr lIns="0" tIns="0" rIns="0" bIns="0" anchor="b"/>
          <a:lstStyle>
            <a:lvl1pPr>
              <a:defRPr/>
            </a:lvl1pPr>
          </a:lstStyle>
          <a:p>
            <a:pPr>
              <a:tabLst>
                <a:tab pos="413031" algn="r"/>
              </a:tabLst>
              <a:defRPr/>
            </a:pPr>
            <a:endParaRPr lang="en-GB" sz="1224" b="1" dirty="0" smtClean="0">
              <a:latin typeface="Calibri" pitchFamily="34" charset="0"/>
              <a:cs typeface="+mn-cs"/>
            </a:endParaRPr>
          </a:p>
          <a:p>
            <a:pPr marL="466481" indent="-466481">
              <a:tabLst>
                <a:tab pos="413031" algn="r"/>
              </a:tabLst>
              <a:defRPr/>
            </a:pPr>
            <a:r>
              <a:rPr lang="en-GB" sz="1224" dirty="0" smtClean="0">
                <a:latin typeface="Calibri" pitchFamily="34" charset="0"/>
                <a:cs typeface="+mn-cs"/>
              </a:rPr>
              <a:t>	</a:t>
            </a:r>
          </a:p>
          <a:p>
            <a:pPr marL="466481" indent="-466481">
              <a:tabLst>
                <a:tab pos="413031" algn="r"/>
              </a:tabLst>
              <a:defRPr/>
            </a:pPr>
            <a:r>
              <a:rPr lang="en-GB" sz="1224" b="1" dirty="0" smtClean="0">
                <a:latin typeface="Calibri" pitchFamily="34" charset="0"/>
                <a:cs typeface="+mn-cs"/>
              </a:rPr>
              <a:t>Source </a:t>
            </a:r>
            <a:r>
              <a:rPr lang="en-GB" sz="1224" dirty="0" smtClean="0">
                <a:latin typeface="Calibri" pitchFamily="34" charset="0"/>
                <a:cs typeface="+mn-cs"/>
              </a:rPr>
              <a:t>Health Statistics Analysis	</a:t>
            </a:r>
            <a:endParaRPr lang="en-GB" sz="1224" dirty="0">
              <a:latin typeface="Calibri" pitchFamily="34" charset="0"/>
              <a:cs typeface="+mn-cs"/>
            </a:endParaRPr>
          </a:p>
        </p:txBody>
      </p:sp>
      <p:sp>
        <p:nvSpPr>
          <p:cNvPr id="2" name="Title 1"/>
          <p:cNvSpPr>
            <a:spLocks noGrp="1"/>
          </p:cNvSpPr>
          <p:nvPr>
            <p:ph type="title"/>
          </p:nvPr>
        </p:nvSpPr>
        <p:spPr>
          <a:xfrm>
            <a:off x="121489" y="208947"/>
            <a:ext cx="8329080" cy="376834"/>
          </a:xfrm>
        </p:spPr>
        <p:txBody>
          <a:bodyPr/>
          <a:lstStyle>
            <a:lvl1pPr>
              <a:defRPr sz="2449">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4729" y="1299036"/>
            <a:ext cx="8794113" cy="1570140"/>
          </a:xfrm>
        </p:spPr>
        <p:txBody>
          <a:bodyPr/>
          <a:lstStyle>
            <a:lvl1pPr marL="0" indent="0">
              <a:buNone/>
              <a:defRPr>
                <a:latin typeface="Calibri" pitchFamily="34" charset="0"/>
              </a:defRPr>
            </a:lvl1pPr>
            <a:lvl2pPr marL="173311" indent="-173311">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g num"/>
          <p:cNvSpPr>
            <a:spLocks noGrp="1" noChangeArrowheads="1"/>
          </p:cNvSpPr>
          <p:nvPr>
            <p:ph type="sldNum" sz="quarter" idx="10"/>
          </p:nvPr>
        </p:nvSpPr>
        <p:spPr>
          <a:xfrm>
            <a:off x="8476626" y="6624757"/>
            <a:ext cx="438976" cy="188385"/>
          </a:xfrm>
        </p:spPr>
        <p:txBody>
          <a:bodyPr/>
          <a:lstStyle>
            <a:lvl1pPr>
              <a:defRPr>
                <a:latin typeface="Calibri" pitchFamily="34" charset="0"/>
              </a:defRPr>
            </a:lvl1pPr>
          </a:lstStyle>
          <a:p>
            <a:pPr>
              <a:defRPr/>
            </a:pPr>
            <a:fld id="{85A78F69-2C7A-4FA8-ACD6-1FC862356252}" type="slidenum">
              <a:rPr lang="en-GB"/>
              <a:pPr>
                <a:defRPr/>
              </a:pPr>
              <a:t>‹#›</a:t>
            </a:fld>
            <a:endParaRPr lang="en-GB" dirty="0"/>
          </a:p>
        </p:txBody>
      </p:sp>
    </p:spTree>
    <p:extLst>
      <p:ext uri="{BB962C8B-B14F-4D97-AF65-F5344CB8AC3E}">
        <p14:creationId xmlns:p14="http://schemas.microsoft.com/office/powerpoint/2010/main" val="155327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cker">
    <p:spTree>
      <p:nvGrpSpPr>
        <p:cNvPr id="1" name=""/>
        <p:cNvGrpSpPr/>
        <p:nvPr/>
      </p:nvGrpSpPr>
      <p:grpSpPr>
        <a:xfrm>
          <a:off x="0" y="0"/>
          <a:ext cx="0" cy="0"/>
          <a:chOff x="0" y="0"/>
          <a:chExt cx="0" cy="0"/>
        </a:xfrm>
      </p:grpSpPr>
      <p:sp>
        <p:nvSpPr>
          <p:cNvPr id="4" name="pg num"/>
          <p:cNvSpPr txBox="1">
            <a:spLocks noChangeArrowheads="1"/>
          </p:cNvSpPr>
          <p:nvPr/>
        </p:nvSpPr>
        <p:spPr bwMode="auto">
          <a:xfrm>
            <a:off x="8476626" y="6624757"/>
            <a:ext cx="438976" cy="192211"/>
          </a:xfrm>
          <a:prstGeom prst="rect">
            <a:avLst/>
          </a:prstGeom>
          <a:noFill/>
          <a:ln w="9525">
            <a:noFill/>
            <a:miter lim="800000"/>
            <a:headEnd/>
            <a:tailEnd/>
          </a:ln>
          <a:effectLst/>
        </p:spPr>
        <p:txBody>
          <a:bodyPr lIns="0" tIns="0" rIns="0" bIns="0">
            <a:spAutoFit/>
          </a:bodyPr>
          <a:lstStyle>
            <a:lvl1pPr>
              <a:defRPr>
                <a:latin typeface="Calibri" pitchFamily="34" charset="0"/>
              </a:defRPr>
            </a:lvl1pPr>
          </a:lstStyle>
          <a:p>
            <a:pPr algn="r">
              <a:defRPr/>
            </a:pPr>
            <a:fld id="{25D00A15-1B66-4E4B-870F-5735000F21EF}" type="slidenum">
              <a:rPr lang="en-GB" sz="1224" smtClean="0">
                <a:cs typeface="+mn-cs"/>
              </a:rPr>
              <a:pPr algn="r">
                <a:defRPr/>
              </a:pPr>
              <a:t>‹#›</a:t>
            </a:fld>
            <a:endParaRPr lang="en-GB" sz="1224" dirty="0">
              <a:cs typeface="+mn-cs"/>
            </a:endParaRPr>
          </a:p>
        </p:txBody>
      </p:sp>
      <p:sp>
        <p:nvSpPr>
          <p:cNvPr id="5" name="pg num"/>
          <p:cNvSpPr txBox="1">
            <a:spLocks noChangeArrowheads="1"/>
          </p:cNvSpPr>
          <p:nvPr/>
        </p:nvSpPr>
        <p:spPr bwMode="auto">
          <a:xfrm>
            <a:off x="124728" y="6642575"/>
            <a:ext cx="8272525" cy="187890"/>
          </a:xfrm>
          <a:prstGeom prst="rect">
            <a:avLst/>
          </a:prstGeom>
          <a:noFill/>
          <a:ln w="9525">
            <a:noFill/>
            <a:miter lim="800000"/>
            <a:headEnd/>
            <a:tailEnd/>
          </a:ln>
          <a:effectLst/>
        </p:spPr>
        <p:txBody>
          <a:bodyPr lIns="0" tIns="0" rIns="0" bIns="0" anchor="b"/>
          <a:lstStyle>
            <a:lvl1pPr>
              <a:defRPr/>
            </a:lvl1pPr>
          </a:lstStyle>
          <a:p>
            <a:pPr>
              <a:tabLst>
                <a:tab pos="413031" algn="r"/>
              </a:tabLst>
              <a:defRPr/>
            </a:pPr>
            <a:endParaRPr lang="en-GB" sz="1224" b="1" dirty="0" smtClean="0">
              <a:latin typeface="Calibri" pitchFamily="34" charset="0"/>
              <a:cs typeface="+mn-cs"/>
            </a:endParaRPr>
          </a:p>
          <a:p>
            <a:pPr marL="466481" indent="-466481">
              <a:tabLst>
                <a:tab pos="413031" algn="r"/>
              </a:tabLst>
              <a:defRPr/>
            </a:pPr>
            <a:r>
              <a:rPr lang="en-GB" sz="1224" dirty="0" smtClean="0">
                <a:latin typeface="Calibri" pitchFamily="34" charset="0"/>
                <a:cs typeface="+mn-cs"/>
              </a:rPr>
              <a:t>	</a:t>
            </a:r>
          </a:p>
          <a:p>
            <a:pPr marL="466481" indent="-466481">
              <a:tabLst>
                <a:tab pos="413031" algn="r"/>
              </a:tabLst>
              <a:defRPr/>
            </a:pPr>
            <a:r>
              <a:rPr lang="en-GB" sz="1224" b="1" dirty="0" smtClean="0">
                <a:latin typeface="Calibri" pitchFamily="34" charset="0"/>
                <a:cs typeface="+mn-cs"/>
              </a:rPr>
              <a:t>Source </a:t>
            </a:r>
            <a:r>
              <a:rPr lang="en-GB" sz="1224" dirty="0" smtClean="0">
                <a:latin typeface="Calibri" pitchFamily="34" charset="0"/>
                <a:cs typeface="+mn-cs"/>
              </a:rPr>
              <a:t>Health Statistics Analysis	</a:t>
            </a:r>
            <a:endParaRPr lang="en-GB" sz="1224" dirty="0">
              <a:latin typeface="Calibri" pitchFamily="34"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0"/>
          </p:nvPr>
        </p:nvSpPr>
        <p:spPr>
          <a:xfrm>
            <a:off x="1172765" y="2119644"/>
            <a:ext cx="6051724" cy="376834"/>
          </a:xfrm>
        </p:spPr>
        <p:txBody>
          <a:bodyPr/>
          <a:lstStyle>
            <a:lvl1pPr marL="239719" indent="-239719">
              <a:spcBef>
                <a:spcPts val="2245"/>
              </a:spcBef>
              <a:buFont typeface="Arial" pitchFamily="34" charset="0"/>
              <a:buChar char="•"/>
              <a:defRPr sz="2449"/>
            </a:lvl1pPr>
            <a:lvl2pPr marL="239719" indent="-239719">
              <a:spcBef>
                <a:spcPts val="1224"/>
              </a:spcBef>
              <a:defRPr sz="2449"/>
            </a:lvl2pPr>
            <a:lvl3pPr>
              <a:defRPr sz="2449"/>
            </a:lvl3pPr>
            <a:lvl4pPr>
              <a:defRPr sz="2449"/>
            </a:lvl4pPr>
            <a:lvl5pPr>
              <a:defRPr sz="2449"/>
            </a:lvl5pPr>
          </a:lstStyle>
          <a:p>
            <a:pPr lvl="0"/>
            <a:r>
              <a:rPr lang="en-US" smtClean="0"/>
              <a:t>Click to edit Master text styles</a:t>
            </a:r>
          </a:p>
        </p:txBody>
      </p:sp>
    </p:spTree>
    <p:extLst>
      <p:ext uri="{BB962C8B-B14F-4D97-AF65-F5344CB8AC3E}">
        <p14:creationId xmlns:p14="http://schemas.microsoft.com/office/powerpoint/2010/main" val="155348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xfrm>
            <a:off x="8476626" y="6624757"/>
            <a:ext cx="438976" cy="188385"/>
          </a:xfrm>
        </p:spPr>
        <p:txBody>
          <a:bodyPr/>
          <a:lstStyle>
            <a:lvl1pPr>
              <a:defRPr>
                <a:latin typeface="Calibri" pitchFamily="34" charset="0"/>
              </a:defRPr>
            </a:lvl1pPr>
          </a:lstStyle>
          <a:p>
            <a:pPr>
              <a:defRPr/>
            </a:pPr>
            <a:fld id="{FA08E9B3-E84E-4869-A8CA-B3F92A4887A3}" type="slidenum">
              <a:rPr lang="en-GB"/>
              <a:pPr>
                <a:defRPr/>
              </a:pPr>
              <a:t>‹#›</a:t>
            </a:fld>
            <a:endParaRPr lang="en-GB" dirty="0"/>
          </a:p>
        </p:txBody>
      </p:sp>
    </p:spTree>
    <p:extLst>
      <p:ext uri="{BB962C8B-B14F-4D97-AF65-F5344CB8AC3E}">
        <p14:creationId xmlns:p14="http://schemas.microsoft.com/office/powerpoint/2010/main" val="267182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5" name="pg num"/>
          <p:cNvSpPr txBox="1">
            <a:spLocks noChangeArrowheads="1"/>
          </p:cNvSpPr>
          <p:nvPr/>
        </p:nvSpPr>
        <p:spPr bwMode="auto">
          <a:xfrm>
            <a:off x="124728" y="6642575"/>
            <a:ext cx="8272525" cy="187890"/>
          </a:xfrm>
          <a:prstGeom prst="rect">
            <a:avLst/>
          </a:prstGeom>
          <a:noFill/>
          <a:ln w="9525">
            <a:noFill/>
            <a:miter lim="800000"/>
            <a:headEnd/>
            <a:tailEnd/>
          </a:ln>
          <a:effectLst/>
        </p:spPr>
        <p:txBody>
          <a:bodyPr lIns="0" tIns="0" rIns="0" bIns="0" anchor="b"/>
          <a:lstStyle>
            <a:lvl1pPr>
              <a:defRPr/>
            </a:lvl1pPr>
          </a:lstStyle>
          <a:p>
            <a:pPr>
              <a:tabLst>
                <a:tab pos="413031" algn="r"/>
              </a:tabLst>
              <a:defRPr/>
            </a:pPr>
            <a:endParaRPr lang="en-GB" sz="1224" b="1" dirty="0" smtClean="0">
              <a:latin typeface="Calibri" pitchFamily="34" charset="0"/>
              <a:cs typeface="+mn-cs"/>
            </a:endParaRPr>
          </a:p>
          <a:p>
            <a:pPr marL="466481" indent="-466481">
              <a:tabLst>
                <a:tab pos="413031" algn="r"/>
              </a:tabLst>
              <a:defRPr/>
            </a:pPr>
            <a:r>
              <a:rPr lang="en-GB" sz="1224" dirty="0" smtClean="0">
                <a:latin typeface="Calibri" pitchFamily="34" charset="0"/>
                <a:cs typeface="+mn-cs"/>
              </a:rPr>
              <a:t>	</a:t>
            </a:r>
          </a:p>
          <a:p>
            <a:pPr marL="466481" indent="-466481">
              <a:tabLst>
                <a:tab pos="413031" algn="r"/>
              </a:tabLst>
              <a:defRPr/>
            </a:pPr>
            <a:r>
              <a:rPr lang="en-GB" sz="1224" b="1" dirty="0" smtClean="0">
                <a:latin typeface="Calibri" pitchFamily="34" charset="0"/>
                <a:cs typeface="+mn-cs"/>
              </a:rPr>
              <a:t>Source </a:t>
            </a:r>
            <a:r>
              <a:rPr lang="en-GB" sz="1224" dirty="0" smtClean="0">
                <a:latin typeface="Calibri" pitchFamily="34" charset="0"/>
                <a:cs typeface="+mn-cs"/>
              </a:rPr>
              <a:t>Health Statistics Analysis	</a:t>
            </a:r>
            <a:endParaRPr lang="en-GB" sz="1224" dirty="0">
              <a:latin typeface="Calibri" pitchFamily="34" charset="0"/>
              <a:cs typeface="+mn-cs"/>
            </a:endParaRPr>
          </a:p>
        </p:txBody>
      </p:sp>
      <p:sp>
        <p:nvSpPr>
          <p:cNvPr id="2" name="Title 1"/>
          <p:cNvSpPr>
            <a:spLocks noGrp="1"/>
          </p:cNvSpPr>
          <p:nvPr>
            <p:ph type="title"/>
          </p:nvPr>
        </p:nvSpPr>
        <p:spPr>
          <a:xfrm>
            <a:off x="121488" y="208947"/>
            <a:ext cx="7302241" cy="376834"/>
          </a:xfrm>
        </p:spPr>
        <p:txBody>
          <a:bodyPr/>
          <a:lstStyle>
            <a:lvl1pPr>
              <a:defRPr sz="2449">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4729" y="1299036"/>
            <a:ext cx="4318495" cy="1570140"/>
          </a:xfrm>
        </p:spPr>
        <p:txBody>
          <a:bodyPr/>
          <a:lstStyle>
            <a:lvl1pPr marL="0" indent="0">
              <a:buNone/>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598728" y="1299036"/>
            <a:ext cx="4320114" cy="1570140"/>
          </a:xfrm>
        </p:spPr>
        <p:txBody>
          <a:bodyPr/>
          <a:lstStyle>
            <a:lvl1pPr marL="0" indent="0">
              <a:buNone/>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g num"/>
          <p:cNvSpPr>
            <a:spLocks noGrp="1" noChangeArrowheads="1"/>
          </p:cNvSpPr>
          <p:nvPr>
            <p:ph type="sldNum" sz="quarter" idx="10"/>
          </p:nvPr>
        </p:nvSpPr>
        <p:spPr>
          <a:xfrm>
            <a:off x="8476626" y="6624757"/>
            <a:ext cx="438976" cy="188385"/>
          </a:xfrm>
        </p:spPr>
        <p:txBody>
          <a:bodyPr/>
          <a:lstStyle>
            <a:lvl1pPr>
              <a:defRPr>
                <a:latin typeface="Calibri" pitchFamily="34" charset="0"/>
              </a:defRPr>
            </a:lvl1pPr>
          </a:lstStyle>
          <a:p>
            <a:pPr>
              <a:defRPr/>
            </a:pPr>
            <a:fld id="{81A5D78F-81B9-41F7-93CC-02AFAB4EE768}" type="slidenum">
              <a:rPr lang="en-GB"/>
              <a:pPr>
                <a:defRPr/>
              </a:pPr>
              <a:t>‹#›</a:t>
            </a:fld>
            <a:endParaRPr lang="en-GB" dirty="0"/>
          </a:p>
        </p:txBody>
      </p:sp>
    </p:spTree>
    <p:extLst>
      <p:ext uri="{BB962C8B-B14F-4D97-AF65-F5344CB8AC3E}">
        <p14:creationId xmlns:p14="http://schemas.microsoft.com/office/powerpoint/2010/main" val="71606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17398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231948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16499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66662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108709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171517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426123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6DEED-4578-4FF1-9DE2-B1E8512A8136}"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B6ABE6-0A59-4BA1-845F-0C58E7C6B460}" type="slidenum">
              <a:rPr lang="en-US" smtClean="0"/>
              <a:t>‹#›</a:t>
            </a:fld>
            <a:endParaRPr lang="en-US" dirty="0"/>
          </a:p>
        </p:txBody>
      </p:sp>
    </p:spTree>
    <p:extLst>
      <p:ext uri="{BB962C8B-B14F-4D97-AF65-F5344CB8AC3E}">
        <p14:creationId xmlns:p14="http://schemas.microsoft.com/office/powerpoint/2010/main" val="266840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6DEED-4578-4FF1-9DE2-B1E8512A8136}" type="datetimeFigureOut">
              <a:rPr lang="en-US" smtClean="0"/>
              <a:t>2/19/2020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6ABE6-0A59-4BA1-845F-0C58E7C6B460}" type="slidenum">
              <a:rPr lang="en-US" smtClean="0"/>
              <a:t>‹#›</a:t>
            </a:fld>
            <a:endParaRPr lang="en-US" dirty="0"/>
          </a:p>
        </p:txBody>
      </p:sp>
    </p:spTree>
    <p:extLst>
      <p:ext uri="{BB962C8B-B14F-4D97-AF65-F5344CB8AC3E}">
        <p14:creationId xmlns:p14="http://schemas.microsoft.com/office/powerpoint/2010/main" val="86706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pg num"/>
          <p:cNvSpPr>
            <a:spLocks noGrp="1" noChangeArrowheads="1"/>
          </p:cNvSpPr>
          <p:nvPr>
            <p:ph type="sldNum" sz="quarter" idx="4"/>
          </p:nvPr>
        </p:nvSpPr>
        <p:spPr bwMode="auto">
          <a:xfrm>
            <a:off x="8447469" y="6644194"/>
            <a:ext cx="468133"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24">
                <a:latin typeface="Calibri" pitchFamily="34" charset="0"/>
                <a:cs typeface="+mn-cs"/>
              </a:defRPr>
            </a:lvl1pPr>
          </a:lstStyle>
          <a:p>
            <a:pPr>
              <a:defRPr/>
            </a:pPr>
            <a:fld id="{85BFCF40-6F06-4425-9B60-0FC1FD54B247}" type="slidenum">
              <a:rPr lang="en-GB"/>
              <a:pPr>
                <a:defRPr/>
              </a:pPr>
              <a:t>‹#›</a:t>
            </a:fld>
            <a:endParaRPr lang="en-GB" dirty="0"/>
          </a:p>
        </p:txBody>
      </p:sp>
      <p:sp>
        <p:nvSpPr>
          <p:cNvPr id="6147" name="Rectangle 2"/>
          <p:cNvSpPr>
            <a:spLocks noGrp="1" noChangeArrowheads="1"/>
          </p:cNvSpPr>
          <p:nvPr>
            <p:ph type="title"/>
          </p:nvPr>
        </p:nvSpPr>
        <p:spPr bwMode="auto">
          <a:xfrm>
            <a:off x="121489" y="208948"/>
            <a:ext cx="8325980" cy="3774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6148" name="Rectangle 3"/>
          <p:cNvSpPr>
            <a:spLocks noGrp="1" noChangeArrowheads="1"/>
          </p:cNvSpPr>
          <p:nvPr>
            <p:ph type="body" idx="1"/>
          </p:nvPr>
        </p:nvSpPr>
        <p:spPr bwMode="auto">
          <a:xfrm>
            <a:off x="124729" y="1299036"/>
            <a:ext cx="8794113" cy="15695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149" name="McK Slide Elements"/>
          <p:cNvGrpSpPr>
            <a:grpSpLocks/>
          </p:cNvGrpSpPr>
          <p:nvPr/>
        </p:nvGrpSpPr>
        <p:grpSpPr bwMode="auto">
          <a:xfrm>
            <a:off x="124729" y="542615"/>
            <a:ext cx="8794113" cy="6287850"/>
            <a:chOff x="77" y="335"/>
            <a:chExt cx="5429" cy="3882"/>
          </a:xfrm>
        </p:grpSpPr>
        <p:sp>
          <p:nvSpPr>
            <p:cNvPr id="1032" name="McK Measure" hidden="1"/>
            <p:cNvSpPr txBox="1">
              <a:spLocks noChangeArrowheads="1"/>
            </p:cNvSpPr>
            <p:nvPr/>
          </p:nvSpPr>
          <p:spPr bwMode="auto">
            <a:xfrm>
              <a:off x="77" y="335"/>
              <a:ext cx="5429" cy="158"/>
            </a:xfrm>
            <a:prstGeom prst="rect">
              <a:avLst/>
            </a:prstGeom>
            <a:noFill/>
            <a:ln w="9525">
              <a:noFill/>
              <a:miter lim="800000"/>
              <a:headEnd/>
              <a:tailEnd/>
            </a:ln>
            <a:effectLst/>
          </p:spPr>
          <p:txBody>
            <a:bodyPr lIns="0" tIns="0" rIns="0" bIns="0">
              <a:spAutoFit/>
            </a:bodyPr>
            <a:lstStyle/>
            <a:p>
              <a:pPr defTabSz="913526">
                <a:defRPr/>
              </a:pPr>
              <a:r>
                <a:rPr lang="en-GB" sz="1632" dirty="0">
                  <a:cs typeface="+mn-cs"/>
                </a:rPr>
                <a:t>Unit of measure</a:t>
              </a:r>
            </a:p>
          </p:txBody>
        </p:sp>
        <p:sp>
          <p:nvSpPr>
            <p:cNvPr id="1033" name="McK Footnote" hidden="1"/>
            <p:cNvSpPr txBox="1">
              <a:spLocks noChangeArrowheads="1"/>
            </p:cNvSpPr>
            <p:nvPr/>
          </p:nvSpPr>
          <p:spPr bwMode="auto">
            <a:xfrm>
              <a:off x="79" y="3956"/>
              <a:ext cx="5145" cy="261"/>
            </a:xfrm>
            <a:prstGeom prst="rect">
              <a:avLst/>
            </a:prstGeom>
            <a:noFill/>
            <a:ln w="9525">
              <a:noFill/>
              <a:miter lim="800000"/>
              <a:headEnd/>
              <a:tailEnd/>
            </a:ln>
            <a:effectLst/>
          </p:spPr>
          <p:txBody>
            <a:bodyPr lIns="0" tIns="0" rIns="0" bIns="0" anchor="b">
              <a:spAutoFit/>
            </a:bodyPr>
            <a:lstStyle/>
            <a:p>
              <a:pPr marL="586341" indent="-586341" defTabSz="913526">
                <a:tabLst>
                  <a:tab pos="544228" algn="r"/>
                </a:tabLst>
                <a:defRPr/>
              </a:pPr>
              <a:r>
                <a:rPr lang="en-GB" sz="1224" dirty="0">
                  <a:solidFill>
                    <a:srgbClr val="000000"/>
                  </a:solidFill>
                  <a:cs typeface="+mn-cs"/>
                </a:rPr>
                <a:t>	*	Footnote</a:t>
              </a:r>
            </a:p>
            <a:p>
              <a:pPr marL="586341" indent="-586341" defTabSz="913526">
                <a:spcBef>
                  <a:spcPct val="20000"/>
                </a:spcBef>
                <a:tabLst>
                  <a:tab pos="544228" algn="r"/>
                </a:tabLst>
                <a:defRPr/>
              </a:pPr>
              <a:r>
                <a:rPr lang="en-GB" sz="1224" dirty="0">
                  <a:solidFill>
                    <a:srgbClr val="000000"/>
                  </a:solidFill>
                  <a:cs typeface="+mn-cs"/>
                </a:rPr>
                <a:t>Source:		Source</a:t>
              </a:r>
            </a:p>
          </p:txBody>
        </p:sp>
      </p:grpSp>
      <p:pic>
        <p:nvPicPr>
          <p:cNvPr id="6150" name="Picture 70" descr="GAHS"/>
          <p:cNvPicPr>
            <a:picLocks noChangeAspect="1" noChangeArrowheads="1"/>
          </p:cNvPicPr>
          <p:nvPr/>
        </p:nvPicPr>
        <p:blipFill>
          <a:blip r:embed="rId7"/>
          <a:srcRect/>
          <a:stretch>
            <a:fillRect/>
          </a:stretch>
        </p:blipFill>
        <p:spPr bwMode="auto">
          <a:xfrm>
            <a:off x="8700164" y="136059"/>
            <a:ext cx="272133" cy="370922"/>
          </a:xfrm>
          <a:prstGeom prst="rect">
            <a:avLst/>
          </a:prstGeom>
          <a:noFill/>
          <a:ln w="9525">
            <a:noFill/>
            <a:miter lim="800000"/>
            <a:headEnd/>
            <a:tailEnd/>
          </a:ln>
        </p:spPr>
      </p:pic>
    </p:spTree>
    <p:extLst>
      <p:ext uri="{BB962C8B-B14F-4D97-AF65-F5344CB8AC3E}">
        <p14:creationId xmlns:p14="http://schemas.microsoft.com/office/powerpoint/2010/main" val="3698855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l" defTabSz="913526" rtl="0" eaLnBrk="1" fontAlgn="base" hangingPunct="1">
        <a:spcBef>
          <a:spcPct val="0"/>
        </a:spcBef>
        <a:spcAft>
          <a:spcPct val="0"/>
        </a:spcAft>
        <a:defRPr sz="2449" b="1">
          <a:solidFill>
            <a:schemeClr val="tx2"/>
          </a:solidFill>
          <a:latin typeface="Calibri" pitchFamily="34" charset="0"/>
          <a:ea typeface="+mj-ea"/>
          <a:cs typeface="+mj-cs"/>
        </a:defRPr>
      </a:lvl1pPr>
      <a:lvl2pPr algn="l" defTabSz="913526" rtl="0" eaLnBrk="1" fontAlgn="base" hangingPunct="1">
        <a:spcBef>
          <a:spcPct val="0"/>
        </a:spcBef>
        <a:spcAft>
          <a:spcPct val="0"/>
        </a:spcAft>
        <a:defRPr sz="2449" b="1">
          <a:solidFill>
            <a:schemeClr val="tx2"/>
          </a:solidFill>
          <a:latin typeface="Calibri" pitchFamily="34" charset="0"/>
        </a:defRPr>
      </a:lvl2pPr>
      <a:lvl3pPr algn="l" defTabSz="913526" rtl="0" eaLnBrk="1" fontAlgn="base" hangingPunct="1">
        <a:spcBef>
          <a:spcPct val="0"/>
        </a:spcBef>
        <a:spcAft>
          <a:spcPct val="0"/>
        </a:spcAft>
        <a:defRPr sz="2449" b="1">
          <a:solidFill>
            <a:schemeClr val="tx2"/>
          </a:solidFill>
          <a:latin typeface="Calibri" pitchFamily="34" charset="0"/>
        </a:defRPr>
      </a:lvl3pPr>
      <a:lvl4pPr algn="l" defTabSz="913526" rtl="0" eaLnBrk="1" fontAlgn="base" hangingPunct="1">
        <a:spcBef>
          <a:spcPct val="0"/>
        </a:spcBef>
        <a:spcAft>
          <a:spcPct val="0"/>
        </a:spcAft>
        <a:defRPr sz="2449" b="1">
          <a:solidFill>
            <a:schemeClr val="tx2"/>
          </a:solidFill>
          <a:latin typeface="Calibri" pitchFamily="34" charset="0"/>
        </a:defRPr>
      </a:lvl4pPr>
      <a:lvl5pPr algn="l" defTabSz="913526" rtl="0" eaLnBrk="1" fontAlgn="base" hangingPunct="1">
        <a:spcBef>
          <a:spcPct val="0"/>
        </a:spcBef>
        <a:spcAft>
          <a:spcPct val="0"/>
        </a:spcAft>
        <a:defRPr sz="2449" b="1">
          <a:solidFill>
            <a:schemeClr val="tx2"/>
          </a:solidFill>
          <a:latin typeface="Calibri" pitchFamily="34"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349861" indent="-349861" algn="l" defTabSz="913526" rtl="0" eaLnBrk="1" fontAlgn="base" hangingPunct="1">
        <a:spcBef>
          <a:spcPts val="612"/>
        </a:spcBef>
        <a:spcAft>
          <a:spcPct val="0"/>
        </a:spcAft>
        <a:buSzPct val="120000"/>
        <a:buChar char="•"/>
        <a:defRPr sz="2041">
          <a:solidFill>
            <a:schemeClr val="tx1"/>
          </a:solidFill>
          <a:latin typeface="Calibri" pitchFamily="34" charset="0"/>
          <a:ea typeface="+mn-ea"/>
          <a:cs typeface="+mn-cs"/>
        </a:defRPr>
      </a:lvl1pPr>
      <a:lvl2pPr marL="147396" indent="-145775" algn="l" defTabSz="913526" rtl="0" eaLnBrk="1" fontAlgn="base" hangingPunct="1">
        <a:spcBef>
          <a:spcPct val="0"/>
        </a:spcBef>
        <a:spcAft>
          <a:spcPct val="0"/>
        </a:spcAft>
        <a:buSzPct val="120000"/>
        <a:buChar char="•"/>
        <a:defRPr sz="2041">
          <a:solidFill>
            <a:schemeClr val="tx1"/>
          </a:solidFill>
          <a:latin typeface="Calibri" pitchFamily="34" charset="0"/>
        </a:defRPr>
      </a:lvl2pPr>
      <a:lvl3pPr marL="301269" indent="-152254" algn="l" defTabSz="913526" rtl="0" eaLnBrk="1" fontAlgn="base" hangingPunct="1">
        <a:spcBef>
          <a:spcPct val="0"/>
        </a:spcBef>
        <a:spcAft>
          <a:spcPct val="0"/>
        </a:spcAft>
        <a:buChar char="–"/>
        <a:defRPr sz="2041">
          <a:solidFill>
            <a:schemeClr val="tx1"/>
          </a:solidFill>
          <a:latin typeface="Calibri" pitchFamily="34" charset="0"/>
        </a:defRPr>
      </a:lvl3pPr>
      <a:lvl4pPr marL="440566" indent="-137677" algn="l" defTabSz="913526" rtl="0" eaLnBrk="1" fontAlgn="base" hangingPunct="1">
        <a:spcBef>
          <a:spcPct val="0"/>
        </a:spcBef>
        <a:spcAft>
          <a:spcPct val="0"/>
        </a:spcAft>
        <a:buSzPct val="89000"/>
        <a:buChar char="•"/>
        <a:defRPr sz="2041">
          <a:solidFill>
            <a:schemeClr val="tx1"/>
          </a:solidFill>
          <a:latin typeface="Calibri" pitchFamily="34" charset="0"/>
        </a:defRPr>
      </a:lvl4pPr>
      <a:lvl5pPr marL="594440" indent="-152254" algn="l" defTabSz="913526" rtl="0" eaLnBrk="1" fontAlgn="base" hangingPunct="1">
        <a:spcBef>
          <a:spcPct val="0"/>
        </a:spcBef>
        <a:spcAft>
          <a:spcPct val="0"/>
        </a:spcAft>
        <a:buSzPct val="75000"/>
        <a:buChar char="–"/>
        <a:defRPr sz="2041">
          <a:solidFill>
            <a:schemeClr val="tx1"/>
          </a:solidFill>
          <a:latin typeface="Calibri" pitchFamily="34" charset="0"/>
        </a:defRPr>
      </a:lvl5pPr>
      <a:lvl6pPr marL="1060921" indent="-152254" algn="l" defTabSz="913526" rtl="0" eaLnBrk="1" fontAlgn="base" hangingPunct="1">
        <a:spcBef>
          <a:spcPct val="0"/>
        </a:spcBef>
        <a:spcAft>
          <a:spcPct val="0"/>
        </a:spcAft>
        <a:buSzPct val="75000"/>
        <a:buChar char="–"/>
        <a:defRPr sz="1632">
          <a:solidFill>
            <a:schemeClr val="tx1"/>
          </a:solidFill>
          <a:latin typeface="+mn-lt"/>
        </a:defRPr>
      </a:lvl6pPr>
      <a:lvl7pPr marL="1527402" indent="-152254" algn="l" defTabSz="913526" rtl="0" eaLnBrk="1" fontAlgn="base" hangingPunct="1">
        <a:spcBef>
          <a:spcPct val="0"/>
        </a:spcBef>
        <a:spcAft>
          <a:spcPct val="0"/>
        </a:spcAft>
        <a:buSzPct val="75000"/>
        <a:buChar char="–"/>
        <a:defRPr sz="1632">
          <a:solidFill>
            <a:schemeClr val="tx1"/>
          </a:solidFill>
          <a:latin typeface="+mn-lt"/>
        </a:defRPr>
      </a:lvl7pPr>
      <a:lvl8pPr marL="1993884" indent="-152254" algn="l" defTabSz="913526" rtl="0" eaLnBrk="1" fontAlgn="base" hangingPunct="1">
        <a:spcBef>
          <a:spcPct val="0"/>
        </a:spcBef>
        <a:spcAft>
          <a:spcPct val="0"/>
        </a:spcAft>
        <a:buSzPct val="75000"/>
        <a:buChar char="–"/>
        <a:defRPr sz="1632">
          <a:solidFill>
            <a:schemeClr val="tx1"/>
          </a:solidFill>
          <a:latin typeface="+mn-lt"/>
        </a:defRPr>
      </a:lvl8pPr>
      <a:lvl9pPr marL="2460365" indent="-152254" algn="l" defTabSz="913526" rtl="0" eaLnBrk="1" fontAlgn="base" hangingPunct="1">
        <a:spcBef>
          <a:spcPct val="0"/>
        </a:spcBef>
        <a:spcAft>
          <a:spcPct val="0"/>
        </a:spcAft>
        <a:buSzPct val="7500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p:cNvSpPr txBox="1">
            <a:spLocks/>
          </p:cNvSpPr>
          <p:nvPr/>
        </p:nvSpPr>
        <p:spPr>
          <a:xfrm>
            <a:off x="1811134" y="3829561"/>
            <a:ext cx="5572125" cy="3958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sz="2700" b="1" dirty="0">
              <a:solidFill>
                <a:srgbClr val="00626A"/>
              </a:solidFill>
              <a:latin typeface="Traditional Arabic"/>
              <a:cs typeface="Traditional Arabic"/>
            </a:endParaRPr>
          </a:p>
        </p:txBody>
      </p:sp>
      <p:sp>
        <p:nvSpPr>
          <p:cNvPr id="5" name="TextBox 4"/>
          <p:cNvSpPr txBox="1"/>
          <p:nvPr/>
        </p:nvSpPr>
        <p:spPr>
          <a:xfrm>
            <a:off x="1293781" y="2902890"/>
            <a:ext cx="6710394" cy="954107"/>
          </a:xfrm>
          <a:prstGeom prst="rect">
            <a:avLst/>
          </a:prstGeom>
          <a:noFill/>
        </p:spPr>
        <p:txBody>
          <a:bodyPr wrap="square" rtlCol="0">
            <a:spAutoFit/>
          </a:bodyPr>
          <a:lstStyle/>
          <a:p>
            <a:pPr algn="ctr"/>
            <a:r>
              <a:rPr lang="en-US" sz="2800" b="1" dirty="0" smtClean="0">
                <a:solidFill>
                  <a:schemeClr val="accent1"/>
                </a:solidFill>
                <a:latin typeface="+mj-lt"/>
                <a:cs typeface="Times New Roman" panose="02020603050405020304" pitchFamily="18" charset="0"/>
              </a:rPr>
              <a:t>How Can Predictive Analytics in Healthcare Insurance </a:t>
            </a:r>
            <a:r>
              <a:rPr lang="en-US" sz="2800" b="1" dirty="0">
                <a:solidFill>
                  <a:schemeClr val="accent1"/>
                </a:solidFill>
                <a:latin typeface="+mj-lt"/>
                <a:cs typeface="Times New Roman" panose="02020603050405020304" pitchFamily="18" charset="0"/>
              </a:rPr>
              <a:t>S</a:t>
            </a:r>
            <a:r>
              <a:rPr lang="en-US" sz="2800" b="1" dirty="0" smtClean="0">
                <a:solidFill>
                  <a:schemeClr val="accent1"/>
                </a:solidFill>
                <a:latin typeface="+mj-lt"/>
                <a:cs typeface="Times New Roman" panose="02020603050405020304" pitchFamily="18" charset="0"/>
              </a:rPr>
              <a:t>ave Money?</a:t>
            </a:r>
          </a:p>
        </p:txBody>
      </p:sp>
      <p:sp>
        <p:nvSpPr>
          <p:cNvPr id="6" name="TextBox 5"/>
          <p:cNvSpPr txBox="1"/>
          <p:nvPr/>
        </p:nvSpPr>
        <p:spPr>
          <a:xfrm>
            <a:off x="1638540" y="4107546"/>
            <a:ext cx="5799729" cy="523220"/>
          </a:xfrm>
          <a:prstGeom prst="rect">
            <a:avLst/>
          </a:prstGeom>
          <a:noFill/>
        </p:spPr>
        <p:txBody>
          <a:bodyPr wrap="none" rtlCol="0">
            <a:spAutoFit/>
          </a:bodyPr>
          <a:lstStyle/>
          <a:p>
            <a:pPr algn="ctr"/>
            <a:r>
              <a:rPr lang="en-US" sz="1400" b="1" dirty="0">
                <a:solidFill>
                  <a:schemeClr val="bg1">
                    <a:lumMod val="50000"/>
                  </a:schemeClr>
                </a:solidFill>
                <a:latin typeface="Arial"/>
                <a:cs typeface="Arial"/>
              </a:rPr>
              <a:t>Lina Jichi, Manager of Health Financing Advisory and Monitoring, </a:t>
            </a:r>
          </a:p>
          <a:p>
            <a:pPr algn="ctr"/>
            <a:r>
              <a:rPr lang="en-US" sz="1400" b="1" dirty="0">
                <a:solidFill>
                  <a:schemeClr val="bg1">
                    <a:lumMod val="50000"/>
                  </a:schemeClr>
                </a:solidFill>
                <a:latin typeface="Arial"/>
                <a:cs typeface="Arial"/>
              </a:rPr>
              <a:t>Department of Health - Abu Dhabi (DOH)</a:t>
            </a:r>
          </a:p>
        </p:txBody>
      </p:sp>
    </p:spTree>
    <p:extLst>
      <p:ext uri="{BB962C8B-B14F-4D97-AF65-F5344CB8AC3E}">
        <p14:creationId xmlns:p14="http://schemas.microsoft.com/office/powerpoint/2010/main" val="2213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55262" y="1760773"/>
            <a:ext cx="8888738" cy="3913971"/>
          </a:xfrm>
          <a:prstGeom prst="rect">
            <a:avLst/>
          </a:prstGeom>
        </p:spPr>
      </p:pic>
      <p:sp>
        <p:nvSpPr>
          <p:cNvPr id="14" name="Title 1"/>
          <p:cNvSpPr txBox="1">
            <a:spLocks/>
          </p:cNvSpPr>
          <p:nvPr/>
        </p:nvSpPr>
        <p:spPr>
          <a:xfrm>
            <a:off x="403307" y="593557"/>
            <a:ext cx="8329080" cy="854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49" kern="1200">
                <a:solidFill>
                  <a:schemeClr val="tx1"/>
                </a:solidFill>
                <a:latin typeface="Calibri" pitchFamily="34" charset="0"/>
                <a:ea typeface="+mj-ea"/>
                <a:cs typeface="+mj-cs"/>
              </a:defRPr>
            </a:lvl1pPr>
          </a:lstStyle>
          <a:p>
            <a:r>
              <a:rPr lang="en-US" sz="2000" dirty="0" smtClean="0"/>
              <a:t>By proper modeling and detailed assumptions, future spend can be predicted more accurately accounting for the financial impact of the initiatives ,whether it is truly “improving efficiency” OR “causing lack of control”</a:t>
            </a:r>
            <a:endParaRPr lang="en-US" sz="2000" dirty="0"/>
          </a:p>
        </p:txBody>
      </p:sp>
    </p:spTree>
    <p:extLst>
      <p:ext uri="{BB962C8B-B14F-4D97-AF65-F5344CB8AC3E}">
        <p14:creationId xmlns:p14="http://schemas.microsoft.com/office/powerpoint/2010/main" val="1083837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1991" y="1196180"/>
            <a:ext cx="1692184" cy="4347611"/>
          </a:xfrm>
          <a:prstGeom prst="rect">
            <a:avLst/>
          </a:prstGeom>
        </p:spPr>
      </p:pic>
      <p:pic>
        <p:nvPicPr>
          <p:cNvPr id="6" name="Picture 5"/>
          <p:cNvPicPr>
            <a:picLocks noChangeAspect="1"/>
          </p:cNvPicPr>
          <p:nvPr/>
        </p:nvPicPr>
        <p:blipFill>
          <a:blip r:embed="rId3"/>
          <a:stretch>
            <a:fillRect/>
          </a:stretch>
        </p:blipFill>
        <p:spPr>
          <a:xfrm>
            <a:off x="1265671" y="5249863"/>
            <a:ext cx="5046320" cy="189915"/>
          </a:xfrm>
          <a:prstGeom prst="rect">
            <a:avLst/>
          </a:prstGeom>
        </p:spPr>
      </p:pic>
      <p:sp>
        <p:nvSpPr>
          <p:cNvPr id="11" name="TextBox 10"/>
          <p:cNvSpPr txBox="1"/>
          <p:nvPr/>
        </p:nvSpPr>
        <p:spPr>
          <a:xfrm>
            <a:off x="1781461" y="2164326"/>
            <a:ext cx="2582758" cy="3696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2" i="0" u="none" strike="noStrike" kern="1200" cap="none" spc="0" normalizeH="0" baseline="0" noProof="0" dirty="0">
                <a:ln>
                  <a:noFill/>
                </a:ln>
                <a:solidFill>
                  <a:srgbClr val="5B9BD5">
                    <a:lumMod val="75000"/>
                  </a:srgbClr>
                </a:solidFill>
                <a:effectLst/>
                <a:uLnTx/>
                <a:uFillTx/>
                <a:latin typeface="Myriad Pro"/>
                <a:ea typeface="+mn-ea"/>
                <a:cs typeface="Myriad Pro"/>
              </a:rPr>
              <a:t>Claim cost components</a:t>
            </a:r>
          </a:p>
        </p:txBody>
      </p:sp>
      <p:sp>
        <p:nvSpPr>
          <p:cNvPr id="14" name="TextBox 13"/>
          <p:cNvSpPr txBox="1"/>
          <p:nvPr/>
        </p:nvSpPr>
        <p:spPr>
          <a:xfrm>
            <a:off x="1707087" y="2557806"/>
            <a:ext cx="292068"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0" i="0" u="none" strike="noStrike" kern="1200" cap="none" spc="0" normalizeH="0" baseline="0" noProof="0" dirty="0">
                <a:ln>
                  <a:noFill/>
                </a:ln>
                <a:solidFill>
                  <a:prstClr val="white"/>
                </a:solidFill>
                <a:effectLst/>
                <a:uLnTx/>
                <a:uFillTx/>
                <a:latin typeface="Myriad Pro"/>
                <a:ea typeface="+mn-ea"/>
                <a:cs typeface="Myriad Pro"/>
              </a:rPr>
              <a:t>1</a:t>
            </a:r>
          </a:p>
        </p:txBody>
      </p:sp>
      <p:sp>
        <p:nvSpPr>
          <p:cNvPr id="15" name="TextBox 14"/>
          <p:cNvSpPr txBox="1"/>
          <p:nvPr/>
        </p:nvSpPr>
        <p:spPr>
          <a:xfrm>
            <a:off x="5310871" y="3307483"/>
            <a:ext cx="292068"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0" i="0" u="none" strike="noStrike" kern="1200" cap="none" spc="0" normalizeH="0" baseline="0" noProof="0" dirty="0">
                <a:ln>
                  <a:noFill/>
                </a:ln>
                <a:solidFill>
                  <a:prstClr val="white"/>
                </a:solidFill>
                <a:effectLst/>
                <a:uLnTx/>
                <a:uFillTx/>
                <a:latin typeface="Myriad Pro"/>
                <a:ea typeface="+mn-ea"/>
                <a:cs typeface="Myriad Pro"/>
              </a:rPr>
              <a:t>2</a:t>
            </a:r>
          </a:p>
        </p:txBody>
      </p:sp>
      <p:sp>
        <p:nvSpPr>
          <p:cNvPr id="16" name="TextBox 15"/>
          <p:cNvSpPr txBox="1"/>
          <p:nvPr/>
        </p:nvSpPr>
        <p:spPr>
          <a:xfrm>
            <a:off x="1701374" y="4123024"/>
            <a:ext cx="292068"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0" i="0" u="none" strike="noStrike" kern="1200" cap="none" spc="0" normalizeH="0" baseline="0" noProof="0" dirty="0">
                <a:ln>
                  <a:noFill/>
                </a:ln>
                <a:solidFill>
                  <a:prstClr val="white"/>
                </a:solidFill>
                <a:effectLst/>
                <a:uLnTx/>
                <a:uFillTx/>
                <a:latin typeface="Myriad Pro"/>
                <a:ea typeface="+mn-ea"/>
                <a:cs typeface="Myriad Pro"/>
              </a:rPr>
              <a:t>3</a:t>
            </a:r>
          </a:p>
        </p:txBody>
      </p:sp>
      <p:sp>
        <p:nvSpPr>
          <p:cNvPr id="5" name="Trapezoid 4"/>
          <p:cNvSpPr/>
          <p:nvPr/>
        </p:nvSpPr>
        <p:spPr>
          <a:xfrm>
            <a:off x="1673716" y="2557808"/>
            <a:ext cx="3899334"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rapezoid 18"/>
          <p:cNvSpPr/>
          <p:nvPr/>
        </p:nvSpPr>
        <p:spPr>
          <a:xfrm>
            <a:off x="1673717" y="3307484"/>
            <a:ext cx="4383225"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1854560" y="2618625"/>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5548857" y="3371031"/>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rapezoid 20"/>
          <p:cNvSpPr/>
          <p:nvPr/>
        </p:nvSpPr>
        <p:spPr>
          <a:xfrm>
            <a:off x="1673716" y="4225162"/>
            <a:ext cx="3899334"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1862504" y="4318057"/>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1817026" y="2696440"/>
            <a:ext cx="341760"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1" i="0" u="none" strike="noStrike" kern="1200" cap="none" spc="0" normalizeH="0" baseline="0" noProof="0" dirty="0">
                <a:ln>
                  <a:noFill/>
                </a:ln>
                <a:solidFill>
                  <a:prstClr val="white"/>
                </a:solidFill>
                <a:effectLst/>
                <a:uLnTx/>
                <a:uFillTx/>
                <a:latin typeface="Corporate S Bold"/>
                <a:ea typeface="+mn-ea"/>
                <a:cs typeface="Corporate S Bold"/>
              </a:rPr>
              <a:t>1 </a:t>
            </a:r>
          </a:p>
        </p:txBody>
      </p:sp>
      <p:sp>
        <p:nvSpPr>
          <p:cNvPr id="24" name="TextBox 23"/>
          <p:cNvSpPr txBox="1"/>
          <p:nvPr/>
        </p:nvSpPr>
        <p:spPr>
          <a:xfrm>
            <a:off x="5522024" y="3372740"/>
            <a:ext cx="389850"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1" i="0" u="none" strike="noStrike" kern="1200" cap="none" spc="0" normalizeH="0" baseline="0" noProof="0" dirty="0">
                <a:ln>
                  <a:noFill/>
                </a:ln>
                <a:solidFill>
                  <a:prstClr val="white"/>
                </a:solidFill>
                <a:effectLst/>
                <a:uLnTx/>
                <a:uFillTx/>
                <a:latin typeface="Corporate S Bold"/>
                <a:ea typeface="+mn-ea"/>
                <a:cs typeface="Corporate S Bold"/>
              </a:rPr>
              <a:t>2  </a:t>
            </a:r>
          </a:p>
        </p:txBody>
      </p:sp>
      <p:sp>
        <p:nvSpPr>
          <p:cNvPr id="25" name="TextBox 24"/>
          <p:cNvSpPr txBox="1"/>
          <p:nvPr/>
        </p:nvSpPr>
        <p:spPr>
          <a:xfrm>
            <a:off x="1821793" y="4348203"/>
            <a:ext cx="389850"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1" i="0" u="none" strike="noStrike" kern="1200" cap="none" spc="0" normalizeH="0" baseline="0" noProof="0" dirty="0">
                <a:ln>
                  <a:noFill/>
                </a:ln>
                <a:solidFill>
                  <a:prstClr val="white"/>
                </a:solidFill>
                <a:effectLst/>
                <a:uLnTx/>
                <a:uFillTx/>
                <a:latin typeface="Corporate S Bold"/>
                <a:ea typeface="+mn-ea"/>
                <a:cs typeface="Corporate S Bold"/>
              </a:rPr>
              <a:t>3  </a:t>
            </a:r>
          </a:p>
        </p:txBody>
      </p:sp>
      <p:sp>
        <p:nvSpPr>
          <p:cNvPr id="26" name="TextBox 25"/>
          <p:cNvSpPr txBox="1"/>
          <p:nvPr/>
        </p:nvSpPr>
        <p:spPr>
          <a:xfrm>
            <a:off x="2242679" y="2897121"/>
            <a:ext cx="3659976" cy="3696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2" b="1" i="0" u="none" strike="noStrike" kern="1200" cap="none" spc="0" normalizeH="0" baseline="0" noProof="0" dirty="0">
                <a:ln>
                  <a:noFill/>
                </a:ln>
                <a:solidFill>
                  <a:srgbClr val="5B9BD5">
                    <a:lumMod val="75000"/>
                  </a:srgbClr>
                </a:solidFill>
                <a:effectLst/>
                <a:uLnTx/>
                <a:uFillTx/>
                <a:latin typeface="Myriad Pro"/>
                <a:ea typeface="+mn-ea"/>
                <a:cs typeface="Myriad Pro"/>
              </a:rPr>
              <a:t>Ineffective ways to reduce cost </a:t>
            </a:r>
          </a:p>
        </p:txBody>
      </p:sp>
      <p:sp>
        <p:nvSpPr>
          <p:cNvPr id="27" name="TextBox 26"/>
          <p:cNvSpPr txBox="1"/>
          <p:nvPr/>
        </p:nvSpPr>
        <p:spPr>
          <a:xfrm>
            <a:off x="1860733" y="3818848"/>
            <a:ext cx="2300630" cy="3696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2" i="0" u="none" strike="noStrike" kern="1200" cap="none" spc="0" normalizeH="0" baseline="0" noProof="0" dirty="0">
                <a:ln>
                  <a:noFill/>
                </a:ln>
                <a:solidFill>
                  <a:srgbClr val="5B9BD5">
                    <a:lumMod val="75000"/>
                  </a:srgbClr>
                </a:solidFill>
                <a:effectLst/>
                <a:uLnTx/>
                <a:uFillTx/>
                <a:latin typeface="Myriad Pro"/>
                <a:ea typeface="+mn-ea"/>
                <a:cs typeface="Myriad Pro"/>
              </a:rPr>
              <a:t>Elements of success</a:t>
            </a:r>
          </a:p>
        </p:txBody>
      </p:sp>
    </p:spTree>
    <p:extLst>
      <p:ext uri="{BB962C8B-B14F-4D97-AF65-F5344CB8AC3E}">
        <p14:creationId xmlns:p14="http://schemas.microsoft.com/office/powerpoint/2010/main" val="19864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85"/>
          <p:cNvGrpSpPr>
            <a:grpSpLocks noChangeAspect="1"/>
          </p:cNvGrpSpPr>
          <p:nvPr/>
        </p:nvGrpSpPr>
        <p:grpSpPr>
          <a:xfrm>
            <a:off x="5916126" y="2749115"/>
            <a:ext cx="1070017" cy="1053835"/>
            <a:chOff x="6061078" y="1905004"/>
            <a:chExt cx="2182804" cy="2149791"/>
          </a:xfrm>
        </p:grpSpPr>
        <p:pic>
          <p:nvPicPr>
            <p:cNvPr id="92" name="Picture 30"/>
            <p:cNvPicPr>
              <a:picLocks noChangeAspect="1" noChangeArrowheads="1"/>
            </p:cNvPicPr>
            <p:nvPr/>
          </p:nvPicPr>
          <p:blipFill>
            <a:blip r:embed="rId2" cstate="print"/>
            <a:srcRect/>
            <a:stretch>
              <a:fillRect/>
            </a:stretch>
          </p:blipFill>
          <p:spPr bwMode="auto">
            <a:xfrm>
              <a:off x="6061078" y="1905004"/>
              <a:ext cx="1664971" cy="1247773"/>
            </a:xfrm>
            <a:prstGeom prst="rect">
              <a:avLst/>
            </a:prstGeom>
            <a:noFill/>
            <a:ln w="9525">
              <a:solidFill>
                <a:schemeClr val="accent1">
                  <a:lumMod val="60000"/>
                  <a:lumOff val="40000"/>
                </a:schemeClr>
              </a:solidFill>
              <a:miter lim="800000"/>
              <a:headEnd/>
              <a:tailEnd/>
            </a:ln>
          </p:spPr>
        </p:pic>
        <p:grpSp>
          <p:nvGrpSpPr>
            <p:cNvPr id="93" name="Group 78"/>
            <p:cNvGrpSpPr>
              <a:grpSpLocks noChangeAspect="1"/>
            </p:cNvGrpSpPr>
            <p:nvPr/>
          </p:nvGrpSpPr>
          <p:grpSpPr>
            <a:xfrm>
              <a:off x="6348605" y="2643188"/>
              <a:ext cx="1895277" cy="1411607"/>
              <a:chOff x="5534406" y="104778"/>
              <a:chExt cx="3790552" cy="2823210"/>
            </a:xfrm>
          </p:grpSpPr>
          <p:pic>
            <p:nvPicPr>
              <p:cNvPr id="94" name="Picture 25"/>
              <p:cNvPicPr>
                <a:picLocks noChangeAspect="1" noChangeArrowheads="1"/>
              </p:cNvPicPr>
              <p:nvPr/>
            </p:nvPicPr>
            <p:blipFill>
              <a:blip r:embed="rId3" cstate="print"/>
              <a:srcRect/>
              <a:stretch>
                <a:fillRect/>
              </a:stretch>
            </p:blipFill>
            <p:spPr bwMode="auto">
              <a:xfrm>
                <a:off x="6248771" y="104778"/>
                <a:ext cx="1664967" cy="1247773"/>
              </a:xfrm>
              <a:prstGeom prst="rect">
                <a:avLst/>
              </a:prstGeom>
              <a:noFill/>
              <a:ln w="9525">
                <a:solidFill>
                  <a:schemeClr val="accent1">
                    <a:lumMod val="60000"/>
                    <a:lumOff val="40000"/>
                  </a:schemeClr>
                </a:solidFill>
                <a:miter lim="800000"/>
                <a:headEnd/>
                <a:tailEnd/>
              </a:ln>
            </p:spPr>
          </p:pic>
          <p:pic>
            <p:nvPicPr>
              <p:cNvPr id="98" name="Picture 26"/>
              <p:cNvPicPr>
                <a:picLocks noChangeAspect="1" noChangeArrowheads="1"/>
              </p:cNvPicPr>
              <p:nvPr/>
            </p:nvPicPr>
            <p:blipFill>
              <a:blip r:embed="rId4" cstate="print"/>
              <a:srcRect/>
              <a:stretch>
                <a:fillRect/>
              </a:stretch>
            </p:blipFill>
            <p:spPr bwMode="auto">
              <a:xfrm>
                <a:off x="5534406" y="1009653"/>
                <a:ext cx="1664970" cy="1247774"/>
              </a:xfrm>
              <a:prstGeom prst="rect">
                <a:avLst/>
              </a:prstGeom>
              <a:noFill/>
              <a:ln w="9525">
                <a:solidFill>
                  <a:schemeClr val="accent1">
                    <a:lumMod val="60000"/>
                    <a:lumOff val="40000"/>
                  </a:schemeClr>
                </a:solidFill>
                <a:miter lim="800000"/>
                <a:headEnd/>
                <a:tailEnd/>
              </a:ln>
            </p:spPr>
          </p:pic>
          <p:pic>
            <p:nvPicPr>
              <p:cNvPr id="99" name="Picture 27"/>
              <p:cNvPicPr>
                <a:picLocks noChangeAspect="1" noChangeArrowheads="1"/>
              </p:cNvPicPr>
              <p:nvPr/>
            </p:nvPicPr>
            <p:blipFill>
              <a:blip r:embed="rId5" cstate="print"/>
              <a:srcRect/>
              <a:stretch>
                <a:fillRect/>
              </a:stretch>
            </p:blipFill>
            <p:spPr bwMode="auto">
              <a:xfrm>
                <a:off x="6954383" y="440059"/>
                <a:ext cx="1664967" cy="1247773"/>
              </a:xfrm>
              <a:prstGeom prst="rect">
                <a:avLst/>
              </a:prstGeom>
              <a:noFill/>
              <a:ln w="9525">
                <a:solidFill>
                  <a:schemeClr val="accent1">
                    <a:lumMod val="60000"/>
                    <a:lumOff val="40000"/>
                  </a:schemeClr>
                </a:solidFill>
                <a:miter lim="800000"/>
                <a:headEnd/>
                <a:tailEnd/>
              </a:ln>
            </p:spPr>
          </p:pic>
          <p:pic>
            <p:nvPicPr>
              <p:cNvPr id="100" name="Picture 28"/>
              <p:cNvPicPr>
                <a:picLocks noChangeAspect="1" noChangeArrowheads="1"/>
              </p:cNvPicPr>
              <p:nvPr/>
            </p:nvPicPr>
            <p:blipFill>
              <a:blip r:embed="rId6" cstate="print"/>
              <a:srcRect/>
              <a:stretch>
                <a:fillRect/>
              </a:stretch>
            </p:blipFill>
            <p:spPr bwMode="auto">
              <a:xfrm>
                <a:off x="6240018" y="1344934"/>
                <a:ext cx="1664970" cy="1247774"/>
              </a:xfrm>
              <a:prstGeom prst="rect">
                <a:avLst/>
              </a:prstGeom>
              <a:noFill/>
              <a:ln w="9525">
                <a:solidFill>
                  <a:schemeClr val="accent1">
                    <a:lumMod val="60000"/>
                    <a:lumOff val="40000"/>
                  </a:schemeClr>
                </a:solidFill>
                <a:miter lim="800000"/>
                <a:headEnd/>
                <a:tailEnd/>
              </a:ln>
            </p:spPr>
          </p:pic>
          <p:pic>
            <p:nvPicPr>
              <p:cNvPr id="101" name="Picture 29"/>
              <p:cNvPicPr>
                <a:picLocks noChangeAspect="1" noChangeArrowheads="1"/>
              </p:cNvPicPr>
              <p:nvPr/>
            </p:nvPicPr>
            <p:blipFill>
              <a:blip r:embed="rId7" cstate="print"/>
              <a:srcRect/>
              <a:stretch>
                <a:fillRect/>
              </a:stretch>
            </p:blipFill>
            <p:spPr bwMode="auto">
              <a:xfrm>
                <a:off x="7659991" y="775336"/>
                <a:ext cx="1664967" cy="1247773"/>
              </a:xfrm>
              <a:prstGeom prst="rect">
                <a:avLst/>
              </a:prstGeom>
              <a:noFill/>
              <a:ln w="9525">
                <a:solidFill>
                  <a:schemeClr val="accent1">
                    <a:lumMod val="60000"/>
                    <a:lumOff val="40000"/>
                  </a:schemeClr>
                </a:solidFill>
                <a:miter lim="800000"/>
                <a:headEnd/>
                <a:tailEnd/>
              </a:ln>
            </p:spPr>
          </p:pic>
          <p:pic>
            <p:nvPicPr>
              <p:cNvPr id="102" name="Picture 31"/>
              <p:cNvPicPr>
                <a:picLocks noChangeAspect="1" noChangeArrowheads="1"/>
              </p:cNvPicPr>
              <p:nvPr/>
            </p:nvPicPr>
            <p:blipFill>
              <a:blip r:embed="rId8" cstate="print"/>
              <a:srcRect/>
              <a:stretch>
                <a:fillRect/>
              </a:stretch>
            </p:blipFill>
            <p:spPr bwMode="auto">
              <a:xfrm>
                <a:off x="6945629" y="1680214"/>
                <a:ext cx="1664970" cy="1247774"/>
              </a:xfrm>
              <a:prstGeom prst="rect">
                <a:avLst/>
              </a:prstGeom>
              <a:noFill/>
              <a:ln w="9525">
                <a:solidFill>
                  <a:schemeClr val="accent1">
                    <a:lumMod val="60000"/>
                    <a:lumOff val="40000"/>
                  </a:schemeClr>
                </a:solidFill>
                <a:miter lim="800000"/>
                <a:headEnd/>
                <a:tailEnd/>
              </a:ln>
            </p:spPr>
          </p:pic>
        </p:grpSp>
      </p:grpSp>
      <p:sp>
        <p:nvSpPr>
          <p:cNvPr id="103" name="Rounded Rectangle 102"/>
          <p:cNvSpPr/>
          <p:nvPr/>
        </p:nvSpPr>
        <p:spPr>
          <a:xfrm>
            <a:off x="1256757" y="1672599"/>
            <a:ext cx="817108" cy="350189"/>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68637" tIns="34319" rIns="68637" bIns="34319" rtlCol="0" anchor="ctr"/>
          <a:lstStyle/>
          <a:p>
            <a:pPr algn="ctr" defTabSz="686367"/>
            <a:r>
              <a:rPr lang="en-GB" sz="1225" dirty="0">
                <a:solidFill>
                  <a:schemeClr val="bg1"/>
                </a:solidFill>
                <a:latin typeface="Calibri" panose="020F0502020204030204"/>
              </a:rPr>
              <a:t>Providers</a:t>
            </a:r>
          </a:p>
        </p:txBody>
      </p:sp>
      <p:sp>
        <p:nvSpPr>
          <p:cNvPr id="104" name="Rounded Rectangle 103"/>
          <p:cNvSpPr/>
          <p:nvPr/>
        </p:nvSpPr>
        <p:spPr>
          <a:xfrm>
            <a:off x="1256757" y="2092766"/>
            <a:ext cx="817108" cy="350189"/>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6367"/>
            <a:r>
              <a:rPr lang="en-GB" sz="1225" dirty="0">
                <a:solidFill>
                  <a:schemeClr val="bg1"/>
                </a:solidFill>
                <a:latin typeface="Calibri" panose="020F0502020204030204"/>
              </a:rPr>
              <a:t>Payers</a:t>
            </a:r>
          </a:p>
        </p:txBody>
      </p:sp>
      <p:sp>
        <p:nvSpPr>
          <p:cNvPr id="105" name="Left-Right Arrow 104"/>
          <p:cNvSpPr/>
          <p:nvPr/>
        </p:nvSpPr>
        <p:spPr>
          <a:xfrm>
            <a:off x="2143545" y="2209495"/>
            <a:ext cx="315170" cy="116730"/>
          </a:xfrm>
          <a:prstGeom prst="left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79" dirty="0"/>
          </a:p>
        </p:txBody>
      </p:sp>
      <p:sp>
        <p:nvSpPr>
          <p:cNvPr id="106" name="Left-Right Arrow 105"/>
          <p:cNvSpPr/>
          <p:nvPr/>
        </p:nvSpPr>
        <p:spPr>
          <a:xfrm>
            <a:off x="2143545" y="1789327"/>
            <a:ext cx="315170" cy="116730"/>
          </a:xfrm>
          <a:prstGeom prst="leftRightArrow">
            <a:avLst/>
          </a:prstGeom>
          <a:solidFill>
            <a:srgbClr val="92D050"/>
          </a:solidFill>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225" dirty="0"/>
          </a:p>
        </p:txBody>
      </p:sp>
      <p:pic>
        <p:nvPicPr>
          <p:cNvPr id="107" name="Picture 6"/>
          <p:cNvPicPr>
            <a:picLocks noChangeAspect="1" noChangeArrowheads="1"/>
          </p:cNvPicPr>
          <p:nvPr/>
        </p:nvPicPr>
        <p:blipFill>
          <a:blip r:embed="rId9" cstate="print"/>
          <a:srcRect/>
          <a:stretch>
            <a:fillRect/>
          </a:stretch>
        </p:blipFill>
        <p:spPr bwMode="auto">
          <a:xfrm>
            <a:off x="3028831" y="2431698"/>
            <a:ext cx="1236196" cy="905605"/>
          </a:xfrm>
          <a:prstGeom prst="rect">
            <a:avLst/>
          </a:prstGeom>
          <a:noFill/>
          <a:ln w="9525">
            <a:noFill/>
            <a:miter lim="800000"/>
            <a:headEnd/>
            <a:tailEnd/>
          </a:ln>
        </p:spPr>
      </p:pic>
      <p:sp>
        <p:nvSpPr>
          <p:cNvPr id="109" name="TextBox 108"/>
          <p:cNvSpPr txBox="1"/>
          <p:nvPr/>
        </p:nvSpPr>
        <p:spPr>
          <a:xfrm>
            <a:off x="1256668" y="2441109"/>
            <a:ext cx="1984404" cy="1011302"/>
          </a:xfrm>
          <a:prstGeom prst="rect">
            <a:avLst/>
          </a:prstGeom>
          <a:noFill/>
        </p:spPr>
        <p:txBody>
          <a:bodyPr wrap="square" rtlCol="0">
            <a:spAutoFit/>
          </a:bodyPr>
          <a:lstStyle/>
          <a:p>
            <a:r>
              <a:rPr lang="en-US" sz="919" b="1" dirty="0">
                <a:solidFill>
                  <a:schemeClr val="tx2"/>
                </a:solidFill>
              </a:rPr>
              <a:t>Data architecture</a:t>
            </a:r>
          </a:p>
          <a:p>
            <a:r>
              <a:rPr lang="en-US" sz="842" dirty="0">
                <a:solidFill>
                  <a:schemeClr val="tx2"/>
                </a:solidFill>
              </a:rPr>
              <a:t>Demographics</a:t>
            </a:r>
          </a:p>
          <a:p>
            <a:r>
              <a:rPr lang="en-US" sz="842" dirty="0">
                <a:solidFill>
                  <a:schemeClr val="tx2"/>
                </a:solidFill>
              </a:rPr>
              <a:t>eClaims</a:t>
            </a:r>
          </a:p>
          <a:p>
            <a:r>
              <a:rPr lang="en-US" sz="842" dirty="0">
                <a:solidFill>
                  <a:schemeClr val="tx2"/>
                </a:solidFill>
              </a:rPr>
              <a:t>Pharmacy Benefits Management </a:t>
            </a:r>
          </a:p>
          <a:p>
            <a:r>
              <a:rPr lang="en-US" sz="842" dirty="0">
                <a:solidFill>
                  <a:schemeClr val="tx2"/>
                </a:solidFill>
              </a:rPr>
              <a:t>eAuthorisation</a:t>
            </a:r>
          </a:p>
          <a:p>
            <a:r>
              <a:rPr lang="en-US" sz="842" dirty="0">
                <a:solidFill>
                  <a:schemeClr val="bg1">
                    <a:lumMod val="50000"/>
                  </a:schemeClr>
                </a:solidFill>
              </a:rPr>
              <a:t>ePrescribing</a:t>
            </a:r>
          </a:p>
          <a:p>
            <a:r>
              <a:rPr lang="en-US" sz="842" dirty="0">
                <a:solidFill>
                  <a:schemeClr val="tx2"/>
                </a:solidFill>
              </a:rPr>
              <a:t>Routine reporting:</a:t>
            </a:r>
          </a:p>
        </p:txBody>
      </p:sp>
      <p:sp>
        <p:nvSpPr>
          <p:cNvPr id="110" name="TextBox 109"/>
          <p:cNvSpPr txBox="1"/>
          <p:nvPr/>
        </p:nvSpPr>
        <p:spPr>
          <a:xfrm>
            <a:off x="1458290" y="3385955"/>
            <a:ext cx="992522" cy="2343334"/>
          </a:xfrm>
          <a:prstGeom prst="rect">
            <a:avLst/>
          </a:prstGeom>
          <a:noFill/>
        </p:spPr>
        <p:txBody>
          <a:bodyPr wrap="square" rtlCol="0">
            <a:spAutoFit/>
          </a:bodyPr>
          <a:lstStyle/>
          <a:p>
            <a:r>
              <a:rPr lang="en-US" sz="842" dirty="0">
                <a:solidFill>
                  <a:schemeClr val="tx2"/>
                </a:solidFill>
              </a:rPr>
              <a:t>Diabetes </a:t>
            </a:r>
          </a:p>
          <a:p>
            <a:r>
              <a:rPr lang="en-US" sz="613" dirty="0">
                <a:solidFill>
                  <a:schemeClr val="tx2"/>
                </a:solidFill>
              </a:rPr>
              <a:t>HbA1c</a:t>
            </a:r>
          </a:p>
          <a:p>
            <a:r>
              <a:rPr lang="en-US" sz="613" dirty="0">
                <a:solidFill>
                  <a:schemeClr val="tx2"/>
                </a:solidFill>
              </a:rPr>
              <a:t>Fasting plasma glucose</a:t>
            </a:r>
          </a:p>
          <a:p>
            <a:r>
              <a:rPr lang="en-US" sz="613" dirty="0">
                <a:solidFill>
                  <a:schemeClr val="tx2"/>
                </a:solidFill>
              </a:rPr>
              <a:t>Plasma glucose</a:t>
            </a:r>
          </a:p>
          <a:p>
            <a:r>
              <a:rPr lang="en-US" sz="613" dirty="0">
                <a:solidFill>
                  <a:schemeClr val="tx2"/>
                </a:solidFill>
              </a:rPr>
              <a:t>Fasting triglyceride</a:t>
            </a:r>
          </a:p>
          <a:p>
            <a:r>
              <a:rPr lang="en-US" sz="613" dirty="0">
                <a:solidFill>
                  <a:schemeClr val="tx2"/>
                </a:solidFill>
              </a:rPr>
              <a:t>Blood cholesterol LDL</a:t>
            </a:r>
          </a:p>
          <a:p>
            <a:r>
              <a:rPr lang="en-US" sz="613" dirty="0">
                <a:solidFill>
                  <a:schemeClr val="tx2"/>
                </a:solidFill>
              </a:rPr>
              <a:t>Blood cholesterol HDL</a:t>
            </a:r>
          </a:p>
          <a:p>
            <a:r>
              <a:rPr lang="en-US" sz="613" dirty="0">
                <a:solidFill>
                  <a:schemeClr val="tx2"/>
                </a:solidFill>
              </a:rPr>
              <a:t>Albumin </a:t>
            </a:r>
          </a:p>
          <a:p>
            <a:r>
              <a:rPr lang="en-US" sz="613" dirty="0">
                <a:solidFill>
                  <a:schemeClr val="tx2"/>
                </a:solidFill>
              </a:rPr>
              <a:t>Microalbumin</a:t>
            </a:r>
          </a:p>
          <a:p>
            <a:endParaRPr lang="en-US" sz="306" dirty="0">
              <a:solidFill>
                <a:schemeClr val="tx2"/>
              </a:solidFill>
            </a:endParaRPr>
          </a:p>
          <a:p>
            <a:r>
              <a:rPr lang="en-GB" sz="842" dirty="0">
                <a:solidFill>
                  <a:schemeClr val="bg1">
                    <a:lumMod val="50000"/>
                  </a:schemeClr>
                </a:solidFill>
              </a:rPr>
              <a:t>Clinical signs</a:t>
            </a:r>
          </a:p>
          <a:p>
            <a:r>
              <a:rPr lang="en-GB" sz="613" dirty="0">
                <a:solidFill>
                  <a:schemeClr val="bg1">
                    <a:lumMod val="50000"/>
                  </a:schemeClr>
                </a:solidFill>
              </a:rPr>
              <a:t>Body Height</a:t>
            </a:r>
          </a:p>
          <a:p>
            <a:r>
              <a:rPr lang="en-GB" sz="613" dirty="0">
                <a:solidFill>
                  <a:schemeClr val="bg1">
                    <a:lumMod val="50000"/>
                  </a:schemeClr>
                </a:solidFill>
              </a:rPr>
              <a:t>Body Weight</a:t>
            </a:r>
          </a:p>
          <a:p>
            <a:r>
              <a:rPr lang="en-GB" sz="613" dirty="0">
                <a:solidFill>
                  <a:schemeClr val="bg1">
                    <a:lumMod val="50000"/>
                  </a:schemeClr>
                </a:solidFill>
              </a:rPr>
              <a:t>Intravascular systolic</a:t>
            </a:r>
          </a:p>
          <a:p>
            <a:r>
              <a:rPr lang="en-GB" sz="613" dirty="0">
                <a:solidFill>
                  <a:schemeClr val="bg1">
                    <a:lumMod val="50000"/>
                  </a:schemeClr>
                </a:solidFill>
              </a:rPr>
              <a:t>Intravascular diastolic</a:t>
            </a:r>
          </a:p>
          <a:p>
            <a:r>
              <a:rPr lang="en-GB" sz="613" dirty="0">
                <a:solidFill>
                  <a:schemeClr val="bg1">
                    <a:lumMod val="50000"/>
                  </a:schemeClr>
                </a:solidFill>
              </a:rPr>
              <a:t>History of tobacco use</a:t>
            </a:r>
            <a:endParaRPr lang="en-GB" sz="919" dirty="0">
              <a:solidFill>
                <a:schemeClr val="bg1">
                  <a:lumMod val="50000"/>
                </a:schemeClr>
              </a:solidFill>
            </a:endParaRPr>
          </a:p>
          <a:p>
            <a:endParaRPr lang="en-US" sz="306" dirty="0">
              <a:solidFill>
                <a:schemeClr val="tx2"/>
              </a:solidFill>
            </a:endParaRPr>
          </a:p>
          <a:p>
            <a:r>
              <a:rPr lang="en-GB" sz="842" dirty="0">
                <a:solidFill>
                  <a:schemeClr val="tx2"/>
                </a:solidFill>
              </a:rPr>
              <a:t>Breast cancer</a:t>
            </a:r>
          </a:p>
          <a:p>
            <a:r>
              <a:rPr lang="en-GB" sz="613" dirty="0">
                <a:solidFill>
                  <a:schemeClr val="tx2"/>
                </a:solidFill>
              </a:rPr>
              <a:t>Screening Mammography</a:t>
            </a:r>
          </a:p>
          <a:p>
            <a:endParaRPr lang="en-GB" sz="306" dirty="0">
              <a:solidFill>
                <a:schemeClr val="tx2"/>
              </a:solidFill>
            </a:endParaRPr>
          </a:p>
          <a:p>
            <a:r>
              <a:rPr lang="en-GB" sz="842" dirty="0">
                <a:solidFill>
                  <a:schemeClr val="tx2"/>
                </a:solidFill>
              </a:rPr>
              <a:t>Unlisted codes</a:t>
            </a:r>
          </a:p>
          <a:p>
            <a:endParaRPr lang="en-GB" sz="306" dirty="0">
              <a:solidFill>
                <a:schemeClr val="tx2"/>
              </a:solidFill>
            </a:endParaRPr>
          </a:p>
          <a:p>
            <a:r>
              <a:rPr lang="en-GB" sz="842" dirty="0">
                <a:solidFill>
                  <a:schemeClr val="tx2"/>
                </a:solidFill>
              </a:rPr>
              <a:t>Activity cost </a:t>
            </a:r>
            <a:endParaRPr lang="en-US" sz="842" dirty="0">
              <a:solidFill>
                <a:schemeClr val="tx2"/>
              </a:solidFill>
            </a:endParaRPr>
          </a:p>
        </p:txBody>
      </p:sp>
      <p:sp>
        <p:nvSpPr>
          <p:cNvPr id="111" name="TextBox 110"/>
          <p:cNvSpPr txBox="1"/>
          <p:nvPr/>
        </p:nvSpPr>
        <p:spPr>
          <a:xfrm>
            <a:off x="2508973" y="3385955"/>
            <a:ext cx="933928" cy="2108334"/>
          </a:xfrm>
          <a:prstGeom prst="rect">
            <a:avLst/>
          </a:prstGeom>
          <a:noFill/>
        </p:spPr>
        <p:txBody>
          <a:bodyPr wrap="square" rtlCol="0">
            <a:spAutoFit/>
          </a:bodyPr>
          <a:lstStyle/>
          <a:p>
            <a:r>
              <a:rPr lang="en-US" sz="842" dirty="0">
                <a:solidFill>
                  <a:schemeClr val="bg1">
                    <a:lumMod val="50000"/>
                  </a:schemeClr>
                </a:solidFill>
              </a:rPr>
              <a:t>Cancer</a:t>
            </a:r>
          </a:p>
          <a:p>
            <a:r>
              <a:rPr lang="en-GB" sz="613" dirty="0">
                <a:solidFill>
                  <a:schemeClr val="bg1">
                    <a:lumMod val="50000"/>
                  </a:schemeClr>
                </a:solidFill>
              </a:rPr>
              <a:t>Date of Initial Encounter</a:t>
            </a:r>
          </a:p>
          <a:p>
            <a:r>
              <a:rPr lang="en-GB" sz="613" dirty="0">
                <a:solidFill>
                  <a:schemeClr val="bg1">
                    <a:lumMod val="50000"/>
                  </a:schemeClr>
                </a:solidFill>
              </a:rPr>
              <a:t>Date of Initial Diagnosis</a:t>
            </a:r>
          </a:p>
          <a:p>
            <a:r>
              <a:rPr lang="en-GB" sz="613" dirty="0">
                <a:solidFill>
                  <a:schemeClr val="bg1">
                    <a:lumMod val="50000"/>
                  </a:schemeClr>
                </a:solidFill>
              </a:rPr>
              <a:t>Date of Initial Treatment</a:t>
            </a:r>
          </a:p>
          <a:p>
            <a:r>
              <a:rPr lang="en-GB" sz="613" dirty="0">
                <a:solidFill>
                  <a:schemeClr val="bg1">
                    <a:lumMod val="50000"/>
                  </a:schemeClr>
                </a:solidFill>
              </a:rPr>
              <a:t>Primary Site</a:t>
            </a:r>
          </a:p>
          <a:p>
            <a:r>
              <a:rPr lang="en-GB" sz="613" dirty="0">
                <a:solidFill>
                  <a:schemeClr val="bg1">
                    <a:lumMod val="50000"/>
                  </a:schemeClr>
                </a:solidFill>
              </a:rPr>
              <a:t>Histology</a:t>
            </a:r>
          </a:p>
          <a:p>
            <a:r>
              <a:rPr lang="en-GB" sz="613" dirty="0">
                <a:solidFill>
                  <a:schemeClr val="bg1">
                    <a:lumMod val="50000"/>
                  </a:schemeClr>
                </a:solidFill>
              </a:rPr>
              <a:t>Sequence Number</a:t>
            </a:r>
          </a:p>
          <a:p>
            <a:r>
              <a:rPr lang="en-GB" sz="613" dirty="0">
                <a:solidFill>
                  <a:schemeClr val="bg1">
                    <a:lumMod val="50000"/>
                  </a:schemeClr>
                </a:solidFill>
              </a:rPr>
              <a:t>Behaviour</a:t>
            </a:r>
          </a:p>
          <a:p>
            <a:r>
              <a:rPr lang="en-GB" sz="613" dirty="0">
                <a:solidFill>
                  <a:schemeClr val="bg1">
                    <a:lumMod val="50000"/>
                  </a:schemeClr>
                </a:solidFill>
              </a:rPr>
              <a:t>Grade</a:t>
            </a:r>
          </a:p>
          <a:p>
            <a:r>
              <a:rPr lang="en-GB" sz="613" dirty="0">
                <a:solidFill>
                  <a:schemeClr val="bg1">
                    <a:lumMod val="50000"/>
                  </a:schemeClr>
                </a:solidFill>
              </a:rPr>
              <a:t>Laterality</a:t>
            </a:r>
          </a:p>
          <a:p>
            <a:r>
              <a:rPr lang="en-GB" sz="613" dirty="0">
                <a:solidFill>
                  <a:schemeClr val="bg1">
                    <a:lumMod val="50000"/>
                  </a:schemeClr>
                </a:solidFill>
              </a:rPr>
              <a:t>Basis of Diagnosis</a:t>
            </a:r>
          </a:p>
          <a:p>
            <a:r>
              <a:rPr lang="en-GB" sz="613" dirty="0">
                <a:solidFill>
                  <a:schemeClr val="bg1">
                    <a:lumMod val="50000"/>
                  </a:schemeClr>
                </a:solidFill>
              </a:rPr>
              <a:t>Clinical T, N, M</a:t>
            </a:r>
          </a:p>
          <a:p>
            <a:r>
              <a:rPr lang="en-GB" sz="613" dirty="0">
                <a:solidFill>
                  <a:schemeClr val="bg1">
                    <a:lumMod val="50000"/>
                  </a:schemeClr>
                </a:solidFill>
              </a:rPr>
              <a:t>Clinical Stage Group</a:t>
            </a:r>
          </a:p>
          <a:p>
            <a:r>
              <a:rPr lang="en-GB" sz="613" dirty="0">
                <a:solidFill>
                  <a:schemeClr val="bg1">
                    <a:lumMod val="50000"/>
                  </a:schemeClr>
                </a:solidFill>
              </a:rPr>
              <a:t>Pathologic T, N, M</a:t>
            </a:r>
          </a:p>
          <a:p>
            <a:r>
              <a:rPr lang="en-GB" sz="613" dirty="0">
                <a:solidFill>
                  <a:schemeClr val="bg1">
                    <a:lumMod val="50000"/>
                  </a:schemeClr>
                </a:solidFill>
              </a:rPr>
              <a:t>Pathologic Stage Group</a:t>
            </a:r>
          </a:p>
          <a:p>
            <a:r>
              <a:rPr lang="en-GB" sz="613" dirty="0">
                <a:solidFill>
                  <a:schemeClr val="bg1">
                    <a:lumMod val="50000"/>
                  </a:schemeClr>
                </a:solidFill>
              </a:rPr>
              <a:t>Multiplicity Counter</a:t>
            </a:r>
          </a:p>
          <a:p>
            <a:r>
              <a:rPr lang="en-GB" sz="613" dirty="0">
                <a:solidFill>
                  <a:schemeClr val="bg1">
                    <a:lumMod val="50000"/>
                  </a:schemeClr>
                </a:solidFill>
              </a:rPr>
              <a:t>Marital Status</a:t>
            </a:r>
          </a:p>
          <a:p>
            <a:r>
              <a:rPr lang="en-GB" sz="613" dirty="0">
                <a:solidFill>
                  <a:schemeClr val="bg1">
                    <a:lumMod val="50000"/>
                  </a:schemeClr>
                </a:solidFill>
              </a:rPr>
              <a:t>Occupation</a:t>
            </a:r>
          </a:p>
          <a:p>
            <a:r>
              <a:rPr lang="en-GB" sz="613" dirty="0">
                <a:solidFill>
                  <a:schemeClr val="bg1">
                    <a:lumMod val="50000"/>
                  </a:schemeClr>
                </a:solidFill>
              </a:rPr>
              <a:t>City of Residence</a:t>
            </a:r>
          </a:p>
        </p:txBody>
      </p:sp>
      <p:sp>
        <p:nvSpPr>
          <p:cNvPr id="112" name="TextBox 111"/>
          <p:cNvSpPr txBox="1"/>
          <p:nvPr/>
        </p:nvSpPr>
        <p:spPr>
          <a:xfrm>
            <a:off x="3501060" y="3385955"/>
            <a:ext cx="1096998" cy="2108334"/>
          </a:xfrm>
          <a:prstGeom prst="rect">
            <a:avLst/>
          </a:prstGeom>
          <a:noFill/>
        </p:spPr>
        <p:txBody>
          <a:bodyPr wrap="square" rtlCol="0">
            <a:spAutoFit/>
          </a:bodyPr>
          <a:lstStyle/>
          <a:p>
            <a:r>
              <a:rPr lang="en-US" sz="842" dirty="0">
                <a:solidFill>
                  <a:schemeClr val="tx2"/>
                </a:solidFill>
              </a:rPr>
              <a:t>Weqaya</a:t>
            </a:r>
          </a:p>
          <a:p>
            <a:r>
              <a:rPr lang="en-GB" sz="613" dirty="0">
                <a:solidFill>
                  <a:schemeClr val="tx2"/>
                </a:solidFill>
              </a:rPr>
              <a:t>Random glucose</a:t>
            </a:r>
          </a:p>
          <a:p>
            <a:r>
              <a:rPr lang="en-GB" sz="613" dirty="0">
                <a:solidFill>
                  <a:schemeClr val="tx2"/>
                </a:solidFill>
              </a:rPr>
              <a:t>HbA1c </a:t>
            </a:r>
          </a:p>
          <a:p>
            <a:r>
              <a:rPr lang="en-GB" sz="613" dirty="0">
                <a:solidFill>
                  <a:schemeClr val="tx2"/>
                </a:solidFill>
              </a:rPr>
              <a:t>Total cholesterol </a:t>
            </a:r>
          </a:p>
          <a:p>
            <a:r>
              <a:rPr lang="en-GB" sz="613" dirty="0">
                <a:solidFill>
                  <a:schemeClr val="tx2"/>
                </a:solidFill>
              </a:rPr>
              <a:t>Blood cholesterol in HDL</a:t>
            </a:r>
          </a:p>
          <a:p>
            <a:r>
              <a:rPr lang="en-GB" sz="613" dirty="0">
                <a:solidFill>
                  <a:schemeClr val="tx2"/>
                </a:solidFill>
              </a:rPr>
              <a:t>Total vitamin D</a:t>
            </a:r>
          </a:p>
          <a:p>
            <a:r>
              <a:rPr lang="en-GB" sz="613" dirty="0">
                <a:solidFill>
                  <a:schemeClr val="tx2"/>
                </a:solidFill>
              </a:rPr>
              <a:t>Serum Creatinine</a:t>
            </a:r>
          </a:p>
          <a:p>
            <a:r>
              <a:rPr lang="en-GB" sz="613" dirty="0">
                <a:solidFill>
                  <a:schemeClr val="tx2"/>
                </a:solidFill>
              </a:rPr>
              <a:t>Body height</a:t>
            </a:r>
          </a:p>
          <a:p>
            <a:r>
              <a:rPr lang="en-GB" sz="613" dirty="0">
                <a:solidFill>
                  <a:schemeClr val="tx2"/>
                </a:solidFill>
              </a:rPr>
              <a:t>Body weight</a:t>
            </a:r>
          </a:p>
          <a:p>
            <a:r>
              <a:rPr lang="en-GB" sz="613" dirty="0">
                <a:solidFill>
                  <a:schemeClr val="tx2"/>
                </a:solidFill>
              </a:rPr>
              <a:t>Intravascular systolic</a:t>
            </a:r>
          </a:p>
          <a:p>
            <a:r>
              <a:rPr lang="en-GB" sz="613" dirty="0">
                <a:solidFill>
                  <a:schemeClr val="tx2"/>
                </a:solidFill>
              </a:rPr>
              <a:t>Intravascular diastolic</a:t>
            </a:r>
          </a:p>
          <a:p>
            <a:r>
              <a:rPr lang="en-GB" sz="613" dirty="0">
                <a:solidFill>
                  <a:schemeClr val="tx2"/>
                </a:solidFill>
              </a:rPr>
              <a:t>Circumference at umbilicus </a:t>
            </a:r>
          </a:p>
          <a:p>
            <a:r>
              <a:rPr lang="en-GB" sz="613" dirty="0">
                <a:solidFill>
                  <a:schemeClr val="tx2"/>
                </a:solidFill>
              </a:rPr>
              <a:t>Circumference</a:t>
            </a:r>
          </a:p>
          <a:p>
            <a:r>
              <a:rPr lang="en-GB" sz="613" dirty="0">
                <a:solidFill>
                  <a:schemeClr val="tx2"/>
                </a:solidFill>
              </a:rPr>
              <a:t>100-question questionnaire:</a:t>
            </a:r>
          </a:p>
          <a:p>
            <a:pPr>
              <a:buFont typeface="Arial" pitchFamily="34" charset="0"/>
              <a:buChar char="•"/>
            </a:pPr>
            <a:r>
              <a:rPr lang="en-GB" sz="613" dirty="0">
                <a:solidFill>
                  <a:schemeClr val="tx2"/>
                </a:solidFill>
              </a:rPr>
              <a:t> Education</a:t>
            </a:r>
          </a:p>
          <a:p>
            <a:pPr>
              <a:buFont typeface="Arial" pitchFamily="34" charset="0"/>
              <a:buChar char="•"/>
            </a:pPr>
            <a:r>
              <a:rPr lang="en-GB" sz="613" dirty="0">
                <a:solidFill>
                  <a:schemeClr val="tx2"/>
                </a:solidFill>
              </a:rPr>
              <a:t> Employment</a:t>
            </a:r>
          </a:p>
          <a:p>
            <a:pPr>
              <a:buFont typeface="Arial" pitchFamily="34" charset="0"/>
              <a:buChar char="•"/>
            </a:pPr>
            <a:r>
              <a:rPr lang="en-GB" sz="613" dirty="0">
                <a:solidFill>
                  <a:schemeClr val="tx2"/>
                </a:solidFill>
              </a:rPr>
              <a:t> Network</a:t>
            </a:r>
          </a:p>
          <a:p>
            <a:pPr>
              <a:buFont typeface="Arial" pitchFamily="34" charset="0"/>
              <a:buChar char="•"/>
            </a:pPr>
            <a:r>
              <a:rPr lang="en-GB" sz="613" dirty="0">
                <a:solidFill>
                  <a:schemeClr val="tx2"/>
                </a:solidFill>
              </a:rPr>
              <a:t> Family history</a:t>
            </a:r>
          </a:p>
          <a:p>
            <a:pPr>
              <a:buFont typeface="Arial" pitchFamily="34" charset="0"/>
              <a:buChar char="•"/>
            </a:pPr>
            <a:r>
              <a:rPr lang="en-GB" sz="613" dirty="0">
                <a:solidFill>
                  <a:schemeClr val="tx2"/>
                </a:solidFill>
              </a:rPr>
              <a:t> Smoking</a:t>
            </a:r>
          </a:p>
          <a:p>
            <a:pPr>
              <a:buFont typeface="Arial" pitchFamily="34" charset="0"/>
              <a:buChar char="•"/>
            </a:pPr>
            <a:r>
              <a:rPr lang="en-GB" sz="613" dirty="0">
                <a:solidFill>
                  <a:schemeClr val="tx2"/>
                </a:solidFill>
              </a:rPr>
              <a:t> Food choice</a:t>
            </a:r>
          </a:p>
          <a:p>
            <a:pPr>
              <a:buFont typeface="Arial" pitchFamily="34" charset="0"/>
              <a:buChar char="•"/>
            </a:pPr>
            <a:r>
              <a:rPr lang="en-GB" sz="613" dirty="0">
                <a:solidFill>
                  <a:schemeClr val="tx2"/>
                </a:solidFill>
              </a:rPr>
              <a:t> Physical activity</a:t>
            </a:r>
          </a:p>
        </p:txBody>
      </p:sp>
      <p:cxnSp>
        <p:nvCxnSpPr>
          <p:cNvPr id="113" name="Straight Connector 112"/>
          <p:cNvCxnSpPr/>
          <p:nvPr/>
        </p:nvCxnSpPr>
        <p:spPr>
          <a:xfrm>
            <a:off x="4604776" y="1473642"/>
            <a:ext cx="0" cy="413222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114" name="Group 48"/>
          <p:cNvGrpSpPr/>
          <p:nvPr/>
        </p:nvGrpSpPr>
        <p:grpSpPr>
          <a:xfrm>
            <a:off x="7118500" y="4663768"/>
            <a:ext cx="864899" cy="855127"/>
            <a:chOff x="6186005" y="2895600"/>
            <a:chExt cx="1129196" cy="1485899"/>
          </a:xfrm>
        </p:grpSpPr>
        <p:pic>
          <p:nvPicPr>
            <p:cNvPr id="115" name="Picture 2"/>
            <p:cNvPicPr>
              <a:picLocks noChangeAspect="1" noChangeArrowheads="1"/>
            </p:cNvPicPr>
            <p:nvPr/>
          </p:nvPicPr>
          <p:blipFill>
            <a:blip r:embed="rId10" cstate="print"/>
            <a:srcRect/>
            <a:stretch>
              <a:fillRect/>
            </a:stretch>
          </p:blipFill>
          <p:spPr bwMode="auto">
            <a:xfrm>
              <a:off x="6186005" y="2895600"/>
              <a:ext cx="1067738" cy="799224"/>
            </a:xfrm>
            <a:prstGeom prst="rect">
              <a:avLst/>
            </a:prstGeom>
            <a:noFill/>
            <a:ln w="9525">
              <a:solidFill>
                <a:schemeClr val="accent1">
                  <a:lumMod val="60000"/>
                  <a:lumOff val="40000"/>
                </a:schemeClr>
              </a:solidFill>
              <a:miter lim="800000"/>
              <a:headEnd/>
              <a:tailEnd/>
            </a:ln>
          </p:spPr>
        </p:pic>
        <p:pic>
          <p:nvPicPr>
            <p:cNvPr id="116" name="Picture 3"/>
            <p:cNvPicPr>
              <a:picLocks noChangeAspect="1" noChangeArrowheads="1"/>
            </p:cNvPicPr>
            <p:nvPr/>
          </p:nvPicPr>
          <p:blipFill>
            <a:blip r:embed="rId11" cstate="print"/>
            <a:srcRect/>
            <a:stretch>
              <a:fillRect/>
            </a:stretch>
          </p:blipFill>
          <p:spPr bwMode="auto">
            <a:xfrm>
              <a:off x="6331506" y="3445222"/>
              <a:ext cx="526495" cy="395049"/>
            </a:xfrm>
            <a:prstGeom prst="rect">
              <a:avLst/>
            </a:prstGeom>
            <a:noFill/>
            <a:ln w="9525">
              <a:solidFill>
                <a:schemeClr val="accent1">
                  <a:lumMod val="60000"/>
                  <a:lumOff val="40000"/>
                </a:schemeClr>
              </a:solidFill>
              <a:miter lim="800000"/>
              <a:headEnd/>
              <a:tailEnd/>
            </a:ln>
          </p:spPr>
        </p:pic>
        <p:pic>
          <p:nvPicPr>
            <p:cNvPr id="117" name="Picture 4"/>
            <p:cNvPicPr>
              <a:picLocks noChangeAspect="1" noChangeArrowheads="1"/>
            </p:cNvPicPr>
            <p:nvPr/>
          </p:nvPicPr>
          <p:blipFill>
            <a:blip r:embed="rId12" cstate="print"/>
            <a:srcRect/>
            <a:stretch>
              <a:fillRect/>
            </a:stretch>
          </p:blipFill>
          <p:spPr bwMode="auto">
            <a:xfrm>
              <a:off x="6788706" y="3521422"/>
              <a:ext cx="526495" cy="395049"/>
            </a:xfrm>
            <a:prstGeom prst="rect">
              <a:avLst/>
            </a:prstGeom>
            <a:noFill/>
            <a:ln w="9525">
              <a:solidFill>
                <a:schemeClr val="accent1">
                  <a:lumMod val="60000"/>
                  <a:lumOff val="40000"/>
                </a:schemeClr>
              </a:solidFill>
              <a:miter lim="800000"/>
              <a:headEnd/>
              <a:tailEnd/>
            </a:ln>
          </p:spPr>
        </p:pic>
        <p:pic>
          <p:nvPicPr>
            <p:cNvPr id="118" name="Picture 6"/>
            <p:cNvPicPr>
              <a:picLocks noChangeAspect="1" noChangeArrowheads="1"/>
            </p:cNvPicPr>
            <p:nvPr/>
          </p:nvPicPr>
          <p:blipFill>
            <a:blip r:embed="rId13" cstate="print"/>
            <a:srcRect/>
            <a:stretch>
              <a:fillRect/>
            </a:stretch>
          </p:blipFill>
          <p:spPr bwMode="auto">
            <a:xfrm>
              <a:off x="6267443" y="3815000"/>
              <a:ext cx="526494" cy="395049"/>
            </a:xfrm>
            <a:prstGeom prst="rect">
              <a:avLst/>
            </a:prstGeom>
            <a:noFill/>
            <a:ln w="9525">
              <a:solidFill>
                <a:schemeClr val="accent1">
                  <a:lumMod val="60000"/>
                  <a:lumOff val="40000"/>
                </a:schemeClr>
              </a:solidFill>
              <a:miter lim="800000"/>
              <a:headEnd/>
              <a:tailEnd/>
            </a:ln>
          </p:spPr>
        </p:pic>
        <p:pic>
          <p:nvPicPr>
            <p:cNvPr id="119" name="Picture 5"/>
            <p:cNvPicPr>
              <a:picLocks noChangeAspect="1" noChangeArrowheads="1"/>
            </p:cNvPicPr>
            <p:nvPr/>
          </p:nvPicPr>
          <p:blipFill>
            <a:blip r:embed="rId14" cstate="print"/>
            <a:srcRect/>
            <a:stretch>
              <a:fillRect/>
            </a:stretch>
          </p:blipFill>
          <p:spPr bwMode="auto">
            <a:xfrm>
              <a:off x="6541048" y="3986450"/>
              <a:ext cx="526494" cy="395049"/>
            </a:xfrm>
            <a:prstGeom prst="rect">
              <a:avLst/>
            </a:prstGeom>
            <a:noFill/>
            <a:ln w="9525">
              <a:solidFill>
                <a:schemeClr val="accent1">
                  <a:lumMod val="60000"/>
                  <a:lumOff val="40000"/>
                </a:schemeClr>
              </a:solidFill>
              <a:miter lim="800000"/>
              <a:headEnd/>
              <a:tailEnd/>
            </a:ln>
          </p:spPr>
        </p:pic>
      </p:grpSp>
      <p:sp>
        <p:nvSpPr>
          <p:cNvPr id="120" name="TextBox 119"/>
          <p:cNvSpPr txBox="1"/>
          <p:nvPr/>
        </p:nvSpPr>
        <p:spPr>
          <a:xfrm>
            <a:off x="5850319" y="5166041"/>
            <a:ext cx="1453633" cy="599203"/>
          </a:xfrm>
          <a:prstGeom prst="rect">
            <a:avLst/>
          </a:prstGeom>
          <a:noFill/>
        </p:spPr>
        <p:txBody>
          <a:bodyPr wrap="square" rtlCol="0">
            <a:spAutoFit/>
          </a:bodyPr>
          <a:lstStyle/>
          <a:p>
            <a:r>
              <a:rPr lang="en-US" sz="842" b="1" dirty="0">
                <a:solidFill>
                  <a:schemeClr val="tx1">
                    <a:lumMod val="50000"/>
                    <a:lumOff val="50000"/>
                  </a:schemeClr>
                </a:solidFill>
              </a:rPr>
              <a:t>Health SystemFinancing</a:t>
            </a:r>
          </a:p>
          <a:p>
            <a:r>
              <a:rPr lang="en-US" sz="613" dirty="0">
                <a:solidFill>
                  <a:schemeClr val="tx1">
                    <a:lumMod val="50000"/>
                    <a:lumOff val="50000"/>
                  </a:schemeClr>
                </a:solidFill>
              </a:rPr>
              <a:t>Audit</a:t>
            </a:r>
          </a:p>
          <a:p>
            <a:r>
              <a:rPr lang="en-US" sz="613" dirty="0">
                <a:solidFill>
                  <a:schemeClr val="tx1">
                    <a:lumMod val="50000"/>
                    <a:lumOff val="50000"/>
                  </a:schemeClr>
                </a:solidFill>
              </a:rPr>
              <a:t>Enforcement</a:t>
            </a:r>
          </a:p>
          <a:p>
            <a:r>
              <a:rPr lang="en-US" sz="613" dirty="0">
                <a:solidFill>
                  <a:schemeClr val="tx1">
                    <a:lumMod val="50000"/>
                    <a:lumOff val="50000"/>
                  </a:schemeClr>
                </a:solidFill>
              </a:rPr>
              <a:t>Mandatory Tariff</a:t>
            </a:r>
          </a:p>
          <a:p>
            <a:r>
              <a:rPr lang="en-US" sz="613" dirty="0">
                <a:solidFill>
                  <a:schemeClr val="tx1">
                    <a:lumMod val="50000"/>
                    <a:lumOff val="50000"/>
                  </a:schemeClr>
                </a:solidFill>
              </a:rPr>
              <a:t>Key Performance Indicators</a:t>
            </a:r>
            <a:endParaRPr lang="en-US" sz="306" dirty="0">
              <a:solidFill>
                <a:schemeClr val="tx1">
                  <a:lumMod val="50000"/>
                  <a:lumOff val="50000"/>
                </a:schemeClr>
              </a:solidFill>
            </a:endParaRPr>
          </a:p>
        </p:txBody>
      </p:sp>
      <p:sp>
        <p:nvSpPr>
          <p:cNvPr id="121" name="Left-Right Arrow 120"/>
          <p:cNvSpPr/>
          <p:nvPr/>
        </p:nvSpPr>
        <p:spPr>
          <a:xfrm>
            <a:off x="3708078" y="1757152"/>
            <a:ext cx="1179952" cy="116730"/>
          </a:xfrm>
          <a:prstGeom prst="left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dirty="0"/>
          </a:p>
        </p:txBody>
      </p:sp>
      <p:sp>
        <p:nvSpPr>
          <p:cNvPr id="122" name="TextBox 121"/>
          <p:cNvSpPr txBox="1"/>
          <p:nvPr/>
        </p:nvSpPr>
        <p:spPr>
          <a:xfrm>
            <a:off x="5850319" y="4497413"/>
            <a:ext cx="1053573" cy="905441"/>
          </a:xfrm>
          <a:prstGeom prst="rect">
            <a:avLst/>
          </a:prstGeom>
          <a:noFill/>
        </p:spPr>
        <p:txBody>
          <a:bodyPr wrap="square" rtlCol="0">
            <a:spAutoFit/>
          </a:bodyPr>
          <a:lstStyle/>
          <a:p>
            <a:r>
              <a:rPr lang="en-US" sz="842" b="1" dirty="0">
                <a:solidFill>
                  <a:schemeClr val="tx1">
                    <a:lumMod val="50000"/>
                    <a:lumOff val="50000"/>
                  </a:schemeClr>
                </a:solidFill>
              </a:rPr>
              <a:t>DG office</a:t>
            </a:r>
          </a:p>
          <a:p>
            <a:r>
              <a:rPr lang="en-US" sz="613" dirty="0">
                <a:solidFill>
                  <a:schemeClr val="tx1">
                    <a:lumMod val="50000"/>
                    <a:lumOff val="50000"/>
                  </a:schemeClr>
                </a:solidFill>
              </a:rPr>
              <a:t>External requests</a:t>
            </a:r>
            <a:endParaRPr lang="en-US" sz="306" dirty="0">
              <a:solidFill>
                <a:schemeClr val="tx1">
                  <a:lumMod val="50000"/>
                  <a:lumOff val="50000"/>
                </a:schemeClr>
              </a:solidFill>
            </a:endParaRPr>
          </a:p>
          <a:p>
            <a:endParaRPr lang="en-US" sz="842" b="1" dirty="0">
              <a:solidFill>
                <a:schemeClr val="tx1">
                  <a:lumMod val="50000"/>
                  <a:lumOff val="50000"/>
                </a:schemeClr>
              </a:solidFill>
            </a:endParaRPr>
          </a:p>
          <a:p>
            <a:r>
              <a:rPr lang="en-US" sz="842" b="1" dirty="0">
                <a:solidFill>
                  <a:schemeClr val="tx1">
                    <a:lumMod val="50000"/>
                    <a:lumOff val="50000"/>
                  </a:schemeClr>
                </a:solidFill>
              </a:rPr>
              <a:t>Communications</a:t>
            </a:r>
          </a:p>
          <a:p>
            <a:r>
              <a:rPr lang="en-US" sz="613" dirty="0">
                <a:solidFill>
                  <a:schemeClr val="tx1">
                    <a:lumMod val="50000"/>
                    <a:lumOff val="50000"/>
                  </a:schemeClr>
                </a:solidFill>
              </a:rPr>
              <a:t>Publications of health sector data in media</a:t>
            </a:r>
          </a:p>
          <a:p>
            <a:endParaRPr lang="en-GB" sz="306" dirty="0">
              <a:solidFill>
                <a:schemeClr val="tx1">
                  <a:lumMod val="50000"/>
                  <a:lumOff val="50000"/>
                </a:schemeClr>
              </a:solidFill>
            </a:endParaRPr>
          </a:p>
          <a:p>
            <a:endParaRPr lang="en-US" sz="613" dirty="0">
              <a:solidFill>
                <a:schemeClr val="tx1">
                  <a:lumMod val="50000"/>
                  <a:lumOff val="50000"/>
                </a:schemeClr>
              </a:solidFill>
            </a:endParaRPr>
          </a:p>
        </p:txBody>
      </p:sp>
      <p:pic>
        <p:nvPicPr>
          <p:cNvPr id="124" name="Picture 2"/>
          <p:cNvPicPr>
            <a:picLocks noChangeAspect="1" noChangeArrowheads="1"/>
          </p:cNvPicPr>
          <p:nvPr/>
        </p:nvPicPr>
        <p:blipFill>
          <a:blip r:embed="rId15" cstate="print"/>
          <a:srcRect/>
          <a:stretch>
            <a:fillRect/>
          </a:stretch>
        </p:blipFill>
        <p:spPr bwMode="auto">
          <a:xfrm>
            <a:off x="7118499" y="1832381"/>
            <a:ext cx="841048" cy="603331"/>
          </a:xfrm>
          <a:prstGeom prst="rect">
            <a:avLst/>
          </a:prstGeom>
          <a:solidFill>
            <a:srgbClr val="FFFFFF">
              <a:shade val="85000"/>
            </a:srgbClr>
          </a:solidFill>
          <a:ln w="3175"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6" name="TextBox 125"/>
          <p:cNvSpPr txBox="1"/>
          <p:nvPr/>
        </p:nvSpPr>
        <p:spPr>
          <a:xfrm>
            <a:off x="4700194" y="4522250"/>
            <a:ext cx="1298827" cy="1046825"/>
          </a:xfrm>
          <a:prstGeom prst="rect">
            <a:avLst/>
          </a:prstGeom>
          <a:noFill/>
        </p:spPr>
        <p:txBody>
          <a:bodyPr wrap="square" rtlCol="0">
            <a:spAutoFit/>
          </a:bodyPr>
          <a:lstStyle/>
          <a:p>
            <a:r>
              <a:rPr lang="en-GB" sz="842" b="1" dirty="0">
                <a:solidFill>
                  <a:schemeClr val="tx1">
                    <a:lumMod val="50000"/>
                    <a:lumOff val="50000"/>
                  </a:schemeClr>
                </a:solidFill>
              </a:rPr>
              <a:t>Health System Regulation</a:t>
            </a:r>
          </a:p>
          <a:p>
            <a:r>
              <a:rPr lang="en-GB" sz="613" dirty="0">
                <a:solidFill>
                  <a:schemeClr val="tx1">
                    <a:lumMod val="50000"/>
                    <a:lumOff val="50000"/>
                  </a:schemeClr>
                </a:solidFill>
              </a:rPr>
              <a:t>Analysis of prescribing patterns</a:t>
            </a:r>
          </a:p>
          <a:p>
            <a:r>
              <a:rPr lang="en-GB" sz="613" dirty="0">
                <a:solidFill>
                  <a:schemeClr val="tx1">
                    <a:lumMod val="50000"/>
                    <a:lumOff val="50000"/>
                  </a:schemeClr>
                </a:solidFill>
              </a:rPr>
              <a:t>Enforcement of compliance</a:t>
            </a:r>
          </a:p>
          <a:p>
            <a:endParaRPr lang="en-US" sz="306" dirty="0">
              <a:solidFill>
                <a:schemeClr val="tx1">
                  <a:lumMod val="50000"/>
                  <a:lumOff val="50000"/>
                </a:schemeClr>
              </a:solidFill>
            </a:endParaRPr>
          </a:p>
          <a:p>
            <a:r>
              <a:rPr lang="en-GB" sz="842" b="1" dirty="0">
                <a:solidFill>
                  <a:schemeClr val="tx1">
                    <a:lumMod val="50000"/>
                    <a:lumOff val="50000"/>
                  </a:schemeClr>
                </a:solidFill>
              </a:rPr>
              <a:t>Public Health</a:t>
            </a:r>
          </a:p>
          <a:p>
            <a:r>
              <a:rPr lang="en-GB" sz="613" dirty="0">
                <a:solidFill>
                  <a:schemeClr val="tx1">
                    <a:lumMod val="50000"/>
                    <a:lumOff val="50000"/>
                  </a:schemeClr>
                </a:solidFill>
              </a:rPr>
              <a:t>Weqaya</a:t>
            </a:r>
          </a:p>
          <a:p>
            <a:r>
              <a:rPr lang="en-GB" sz="613" dirty="0">
                <a:solidFill>
                  <a:schemeClr val="tx1">
                    <a:lumMod val="50000"/>
                    <a:lumOff val="50000"/>
                  </a:schemeClr>
                </a:solidFill>
              </a:rPr>
              <a:t>CVD, Asthma analyses</a:t>
            </a:r>
          </a:p>
          <a:p>
            <a:r>
              <a:rPr lang="en-US" sz="613" dirty="0">
                <a:solidFill>
                  <a:schemeClr val="tx1">
                    <a:lumMod val="50000"/>
                    <a:lumOff val="50000"/>
                  </a:schemeClr>
                </a:solidFill>
              </a:rPr>
              <a:t>Key Performance Indicators</a:t>
            </a:r>
          </a:p>
          <a:p>
            <a:endParaRPr lang="en-US" sz="306" dirty="0">
              <a:solidFill>
                <a:schemeClr val="tx1">
                  <a:lumMod val="50000"/>
                  <a:lumOff val="50000"/>
                </a:schemeClr>
              </a:solidFill>
            </a:endParaRPr>
          </a:p>
        </p:txBody>
      </p:sp>
      <p:sp>
        <p:nvSpPr>
          <p:cNvPr id="134" name="TextBox 133"/>
          <p:cNvSpPr txBox="1"/>
          <p:nvPr/>
        </p:nvSpPr>
        <p:spPr>
          <a:xfrm>
            <a:off x="4700192" y="2557688"/>
            <a:ext cx="1108932" cy="210186"/>
          </a:xfrm>
          <a:prstGeom prst="rect">
            <a:avLst/>
          </a:prstGeom>
          <a:noFill/>
        </p:spPr>
        <p:txBody>
          <a:bodyPr wrap="square" rtlCol="0">
            <a:spAutoFit/>
          </a:bodyPr>
          <a:lstStyle/>
          <a:p>
            <a:r>
              <a:rPr lang="en-US" sz="766" dirty="0">
                <a:solidFill>
                  <a:schemeClr val="tx1">
                    <a:lumMod val="50000"/>
                    <a:lumOff val="50000"/>
                  </a:schemeClr>
                </a:solidFill>
              </a:rPr>
              <a:t>Statistics &amp; Modelling</a:t>
            </a:r>
          </a:p>
        </p:txBody>
      </p:sp>
      <p:sp>
        <p:nvSpPr>
          <p:cNvPr id="135" name="TextBox 134"/>
          <p:cNvSpPr txBox="1"/>
          <p:nvPr/>
        </p:nvSpPr>
        <p:spPr>
          <a:xfrm>
            <a:off x="5787904" y="2557688"/>
            <a:ext cx="1289315" cy="210186"/>
          </a:xfrm>
          <a:prstGeom prst="rect">
            <a:avLst/>
          </a:prstGeom>
          <a:noFill/>
        </p:spPr>
        <p:txBody>
          <a:bodyPr wrap="square" rtlCol="0">
            <a:spAutoFit/>
          </a:bodyPr>
          <a:lstStyle/>
          <a:p>
            <a:r>
              <a:rPr lang="en-US" sz="766" dirty="0">
                <a:solidFill>
                  <a:schemeClr val="tx1">
                    <a:lumMod val="50000"/>
                    <a:lumOff val="50000"/>
                  </a:schemeClr>
                </a:solidFill>
              </a:rPr>
              <a:t>HF Advisory &amp; Monitoring</a:t>
            </a:r>
          </a:p>
        </p:txBody>
      </p:sp>
      <p:sp>
        <p:nvSpPr>
          <p:cNvPr id="137" name="Can 136"/>
          <p:cNvSpPr/>
          <p:nvPr/>
        </p:nvSpPr>
        <p:spPr>
          <a:xfrm>
            <a:off x="4946927" y="1635319"/>
            <a:ext cx="744496" cy="689348"/>
          </a:xfrm>
          <a:prstGeom prst="can">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4" dirty="0">
                <a:solidFill>
                  <a:schemeClr val="tx2"/>
                </a:solidFill>
              </a:rPr>
              <a:t>Knowledge Engine for Health DW</a:t>
            </a:r>
          </a:p>
        </p:txBody>
      </p:sp>
      <p:grpSp>
        <p:nvGrpSpPr>
          <p:cNvPr id="139" name="Group 76"/>
          <p:cNvGrpSpPr>
            <a:grpSpLocks noChangeAspect="1"/>
          </p:cNvGrpSpPr>
          <p:nvPr/>
        </p:nvGrpSpPr>
        <p:grpSpPr>
          <a:xfrm>
            <a:off x="4656421" y="2749113"/>
            <a:ext cx="1342599" cy="1225660"/>
            <a:chOff x="4387215" y="3200402"/>
            <a:chExt cx="2738863" cy="2500313"/>
          </a:xfrm>
        </p:grpSpPr>
        <p:pic>
          <p:nvPicPr>
            <p:cNvPr id="140" name="Picture 4"/>
            <p:cNvPicPr>
              <a:picLocks noChangeAspect="1" noChangeArrowheads="1"/>
            </p:cNvPicPr>
            <p:nvPr/>
          </p:nvPicPr>
          <p:blipFill>
            <a:blip r:embed="rId16" cstate="print"/>
            <a:srcRect/>
            <a:stretch>
              <a:fillRect/>
            </a:stretch>
          </p:blipFill>
          <p:spPr bwMode="auto">
            <a:xfrm>
              <a:off x="4555884" y="3200402"/>
              <a:ext cx="1664971" cy="1247776"/>
            </a:xfrm>
            <a:prstGeom prst="rect">
              <a:avLst/>
            </a:prstGeom>
            <a:noFill/>
            <a:ln w="9525">
              <a:solidFill>
                <a:schemeClr val="accent1">
                  <a:lumMod val="60000"/>
                  <a:lumOff val="40000"/>
                </a:schemeClr>
              </a:solidFill>
              <a:miter lim="800000"/>
              <a:headEnd/>
              <a:tailEnd/>
            </a:ln>
          </p:spPr>
        </p:pic>
        <p:grpSp>
          <p:nvGrpSpPr>
            <p:cNvPr id="141" name="Group 55"/>
            <p:cNvGrpSpPr>
              <a:grpSpLocks noChangeAspect="1"/>
            </p:cNvGrpSpPr>
            <p:nvPr/>
          </p:nvGrpSpPr>
          <p:grpSpPr>
            <a:xfrm>
              <a:off x="4387215" y="3817695"/>
              <a:ext cx="2738863" cy="1883020"/>
              <a:chOff x="565768" y="1454732"/>
              <a:chExt cx="5477725" cy="3766038"/>
            </a:xfrm>
          </p:grpSpPr>
          <p:pic>
            <p:nvPicPr>
              <p:cNvPr id="142" name="Picture 5"/>
              <p:cNvPicPr>
                <a:picLocks noChangeAspect="1" noChangeArrowheads="1"/>
              </p:cNvPicPr>
              <p:nvPr/>
            </p:nvPicPr>
            <p:blipFill>
              <a:blip r:embed="rId17" cstate="print"/>
              <a:srcRect/>
              <a:stretch>
                <a:fillRect/>
              </a:stretch>
            </p:blipFill>
            <p:spPr bwMode="auto">
              <a:xfrm>
                <a:off x="2110831" y="1454732"/>
                <a:ext cx="1664969" cy="1247776"/>
              </a:xfrm>
              <a:prstGeom prst="rect">
                <a:avLst/>
              </a:prstGeom>
              <a:noFill/>
              <a:ln w="9525">
                <a:solidFill>
                  <a:schemeClr val="accent1">
                    <a:lumMod val="60000"/>
                    <a:lumOff val="40000"/>
                  </a:schemeClr>
                </a:solidFill>
                <a:miter lim="800000"/>
                <a:headEnd/>
                <a:tailEnd/>
              </a:ln>
            </p:spPr>
          </p:pic>
          <p:pic>
            <p:nvPicPr>
              <p:cNvPr id="143" name="Picture 6"/>
              <p:cNvPicPr>
                <a:picLocks noChangeAspect="1" noChangeArrowheads="1"/>
              </p:cNvPicPr>
              <p:nvPr/>
            </p:nvPicPr>
            <p:blipFill>
              <a:blip r:embed="rId18" cstate="print"/>
              <a:srcRect/>
              <a:stretch>
                <a:fillRect/>
              </a:stretch>
            </p:blipFill>
            <p:spPr bwMode="auto">
              <a:xfrm>
                <a:off x="2846893" y="1648898"/>
                <a:ext cx="1664969" cy="1247776"/>
              </a:xfrm>
              <a:prstGeom prst="rect">
                <a:avLst/>
              </a:prstGeom>
              <a:noFill/>
              <a:ln w="9525">
                <a:solidFill>
                  <a:schemeClr val="accent1">
                    <a:lumMod val="60000"/>
                    <a:lumOff val="40000"/>
                  </a:schemeClr>
                </a:solidFill>
                <a:miter lim="800000"/>
                <a:headEnd/>
                <a:tailEnd/>
              </a:ln>
            </p:spPr>
          </p:pic>
          <p:pic>
            <p:nvPicPr>
              <p:cNvPr id="144" name="Picture 7"/>
              <p:cNvPicPr>
                <a:picLocks noChangeAspect="1" noChangeArrowheads="1"/>
              </p:cNvPicPr>
              <p:nvPr/>
            </p:nvPicPr>
            <p:blipFill>
              <a:blip r:embed="rId19" cstate="print"/>
              <a:srcRect/>
              <a:stretch>
                <a:fillRect/>
              </a:stretch>
            </p:blipFill>
            <p:spPr bwMode="auto">
              <a:xfrm>
                <a:off x="565768" y="2238375"/>
                <a:ext cx="1664970" cy="1247775"/>
              </a:xfrm>
              <a:prstGeom prst="rect">
                <a:avLst/>
              </a:prstGeom>
              <a:noFill/>
              <a:ln w="9525">
                <a:solidFill>
                  <a:schemeClr val="accent1">
                    <a:lumMod val="60000"/>
                    <a:lumOff val="40000"/>
                  </a:schemeClr>
                </a:solidFill>
                <a:miter lim="800000"/>
                <a:headEnd/>
                <a:tailEnd/>
              </a:ln>
            </p:spPr>
          </p:pic>
          <p:pic>
            <p:nvPicPr>
              <p:cNvPr id="145" name="Picture 8"/>
              <p:cNvPicPr>
                <a:picLocks noChangeAspect="1" noChangeArrowheads="1"/>
              </p:cNvPicPr>
              <p:nvPr/>
            </p:nvPicPr>
            <p:blipFill>
              <a:blip r:embed="rId20" cstate="print"/>
              <a:srcRect/>
              <a:stretch>
                <a:fillRect/>
              </a:stretch>
            </p:blipFill>
            <p:spPr bwMode="auto">
              <a:xfrm>
                <a:off x="1970018" y="2209542"/>
                <a:ext cx="1664972" cy="1247775"/>
              </a:xfrm>
              <a:prstGeom prst="rect">
                <a:avLst/>
              </a:prstGeom>
              <a:noFill/>
              <a:ln w="9525">
                <a:solidFill>
                  <a:schemeClr val="accent1">
                    <a:lumMod val="60000"/>
                    <a:lumOff val="40000"/>
                  </a:schemeClr>
                </a:solidFill>
                <a:miter lim="800000"/>
                <a:headEnd/>
                <a:tailEnd/>
              </a:ln>
            </p:spPr>
          </p:pic>
          <p:pic>
            <p:nvPicPr>
              <p:cNvPr id="146" name="Picture 9"/>
              <p:cNvPicPr>
                <a:picLocks noChangeAspect="1" noChangeArrowheads="1"/>
              </p:cNvPicPr>
              <p:nvPr/>
            </p:nvPicPr>
            <p:blipFill>
              <a:blip r:embed="rId21" cstate="print"/>
              <a:srcRect/>
              <a:stretch>
                <a:fillRect/>
              </a:stretch>
            </p:blipFill>
            <p:spPr bwMode="auto">
              <a:xfrm>
                <a:off x="1025509" y="2816583"/>
                <a:ext cx="1664972" cy="1247775"/>
              </a:xfrm>
              <a:prstGeom prst="rect">
                <a:avLst/>
              </a:prstGeom>
              <a:noFill/>
              <a:ln w="9525">
                <a:solidFill>
                  <a:schemeClr val="accent1">
                    <a:lumMod val="60000"/>
                    <a:lumOff val="40000"/>
                  </a:schemeClr>
                </a:solidFill>
                <a:miter lim="800000"/>
                <a:headEnd/>
                <a:tailEnd/>
              </a:ln>
            </p:spPr>
          </p:pic>
          <p:pic>
            <p:nvPicPr>
              <p:cNvPr id="147" name="Picture 10"/>
              <p:cNvPicPr>
                <a:picLocks noChangeAspect="1" noChangeArrowheads="1"/>
              </p:cNvPicPr>
              <p:nvPr/>
            </p:nvPicPr>
            <p:blipFill>
              <a:blip r:embed="rId22" cstate="print"/>
              <a:srcRect/>
              <a:stretch>
                <a:fillRect/>
              </a:stretch>
            </p:blipFill>
            <p:spPr bwMode="auto">
              <a:xfrm>
                <a:off x="2395099" y="2683414"/>
                <a:ext cx="1664972" cy="1247775"/>
              </a:xfrm>
              <a:prstGeom prst="rect">
                <a:avLst/>
              </a:prstGeom>
              <a:noFill/>
              <a:ln w="9525">
                <a:solidFill>
                  <a:schemeClr val="accent1">
                    <a:lumMod val="60000"/>
                    <a:lumOff val="40000"/>
                  </a:schemeClr>
                </a:solidFill>
                <a:miter lim="800000"/>
                <a:headEnd/>
                <a:tailEnd/>
              </a:ln>
            </p:spPr>
          </p:pic>
          <p:pic>
            <p:nvPicPr>
              <p:cNvPr id="148" name="Picture 11"/>
              <p:cNvPicPr>
                <a:picLocks noChangeAspect="1" noChangeArrowheads="1"/>
              </p:cNvPicPr>
              <p:nvPr/>
            </p:nvPicPr>
            <p:blipFill>
              <a:blip r:embed="rId23" cstate="print"/>
              <a:srcRect/>
              <a:stretch>
                <a:fillRect/>
              </a:stretch>
            </p:blipFill>
            <p:spPr bwMode="auto">
              <a:xfrm>
                <a:off x="3357437" y="2017545"/>
                <a:ext cx="1664972" cy="1247775"/>
              </a:xfrm>
              <a:prstGeom prst="rect">
                <a:avLst/>
              </a:prstGeom>
              <a:noFill/>
              <a:ln w="9525">
                <a:solidFill>
                  <a:schemeClr val="accent1">
                    <a:lumMod val="60000"/>
                    <a:lumOff val="40000"/>
                  </a:schemeClr>
                </a:solidFill>
                <a:miter lim="800000"/>
                <a:headEnd/>
                <a:tailEnd/>
              </a:ln>
            </p:spPr>
          </p:pic>
          <p:pic>
            <p:nvPicPr>
              <p:cNvPr id="149" name="Picture 12"/>
              <p:cNvPicPr>
                <a:picLocks noChangeAspect="1" noChangeArrowheads="1"/>
              </p:cNvPicPr>
              <p:nvPr/>
            </p:nvPicPr>
            <p:blipFill>
              <a:blip r:embed="rId24" cstate="print"/>
              <a:srcRect/>
              <a:stretch>
                <a:fillRect/>
              </a:stretch>
            </p:blipFill>
            <p:spPr bwMode="auto">
              <a:xfrm>
                <a:off x="1485249" y="3394789"/>
                <a:ext cx="1664972" cy="1247775"/>
              </a:xfrm>
              <a:prstGeom prst="rect">
                <a:avLst/>
              </a:prstGeom>
              <a:noFill/>
              <a:ln w="9525">
                <a:solidFill>
                  <a:schemeClr val="accent1">
                    <a:lumMod val="60000"/>
                    <a:lumOff val="40000"/>
                  </a:schemeClr>
                </a:solidFill>
                <a:miter lim="800000"/>
                <a:headEnd/>
                <a:tailEnd/>
              </a:ln>
            </p:spPr>
          </p:pic>
          <p:pic>
            <p:nvPicPr>
              <p:cNvPr id="150" name="Picture 15"/>
              <p:cNvPicPr>
                <a:picLocks noChangeAspect="1" noChangeArrowheads="1"/>
              </p:cNvPicPr>
              <p:nvPr/>
            </p:nvPicPr>
            <p:blipFill>
              <a:blip r:embed="rId25" cstate="print"/>
              <a:srcRect/>
              <a:stretch>
                <a:fillRect/>
              </a:stretch>
            </p:blipFill>
            <p:spPr bwMode="auto">
              <a:xfrm>
                <a:off x="2820181" y="3157286"/>
                <a:ext cx="1664972" cy="1247775"/>
              </a:xfrm>
              <a:prstGeom prst="rect">
                <a:avLst/>
              </a:prstGeom>
              <a:noFill/>
              <a:ln w="9525">
                <a:solidFill>
                  <a:schemeClr val="accent1">
                    <a:lumMod val="60000"/>
                    <a:lumOff val="40000"/>
                  </a:schemeClr>
                </a:solidFill>
                <a:miter lim="800000"/>
                <a:headEnd/>
                <a:tailEnd/>
              </a:ln>
            </p:spPr>
          </p:pic>
          <p:pic>
            <p:nvPicPr>
              <p:cNvPr id="151" name="Picture 17"/>
              <p:cNvPicPr>
                <a:picLocks noChangeAspect="1" noChangeArrowheads="1"/>
              </p:cNvPicPr>
              <p:nvPr/>
            </p:nvPicPr>
            <p:blipFill>
              <a:blip r:embed="rId26" cstate="print"/>
              <a:srcRect/>
              <a:stretch>
                <a:fillRect/>
              </a:stretch>
            </p:blipFill>
            <p:spPr bwMode="auto">
              <a:xfrm>
                <a:off x="3867977" y="2595748"/>
                <a:ext cx="1664972" cy="1247775"/>
              </a:xfrm>
              <a:prstGeom prst="rect">
                <a:avLst/>
              </a:prstGeom>
              <a:noFill/>
              <a:ln w="9525">
                <a:solidFill>
                  <a:schemeClr val="accent1">
                    <a:lumMod val="60000"/>
                    <a:lumOff val="40000"/>
                  </a:schemeClr>
                </a:solidFill>
                <a:miter lim="800000"/>
                <a:headEnd/>
                <a:tailEnd/>
              </a:ln>
            </p:spPr>
          </p:pic>
          <p:pic>
            <p:nvPicPr>
              <p:cNvPr id="152" name="Picture 18"/>
              <p:cNvPicPr>
                <a:picLocks noChangeAspect="1" noChangeArrowheads="1"/>
              </p:cNvPicPr>
              <p:nvPr/>
            </p:nvPicPr>
            <p:blipFill>
              <a:blip r:embed="rId27" cstate="print"/>
              <a:srcRect/>
              <a:stretch>
                <a:fillRect/>
              </a:stretch>
            </p:blipFill>
            <p:spPr bwMode="auto">
              <a:xfrm>
                <a:off x="1944990" y="3972995"/>
                <a:ext cx="1664972" cy="1247775"/>
              </a:xfrm>
              <a:prstGeom prst="rect">
                <a:avLst/>
              </a:prstGeom>
              <a:noFill/>
              <a:ln w="9525">
                <a:solidFill>
                  <a:schemeClr val="accent1">
                    <a:lumMod val="60000"/>
                    <a:lumOff val="40000"/>
                  </a:schemeClr>
                </a:solidFill>
                <a:miter lim="800000"/>
                <a:headEnd/>
                <a:tailEnd/>
              </a:ln>
            </p:spPr>
          </p:pic>
          <p:pic>
            <p:nvPicPr>
              <p:cNvPr id="153" name="Picture 22"/>
              <p:cNvPicPr>
                <a:picLocks noChangeAspect="1" noChangeArrowheads="1"/>
              </p:cNvPicPr>
              <p:nvPr/>
            </p:nvPicPr>
            <p:blipFill>
              <a:blip r:embed="rId28" cstate="print"/>
              <a:srcRect/>
              <a:stretch>
                <a:fillRect/>
              </a:stretch>
            </p:blipFill>
            <p:spPr bwMode="auto">
              <a:xfrm>
                <a:off x="3245258" y="3631154"/>
                <a:ext cx="1664972" cy="1247775"/>
              </a:xfrm>
              <a:prstGeom prst="rect">
                <a:avLst/>
              </a:prstGeom>
              <a:noFill/>
              <a:ln w="9525">
                <a:solidFill>
                  <a:schemeClr val="accent1">
                    <a:lumMod val="60000"/>
                    <a:lumOff val="40000"/>
                  </a:schemeClr>
                </a:solidFill>
                <a:miter lim="800000"/>
                <a:headEnd/>
                <a:tailEnd/>
              </a:ln>
            </p:spPr>
          </p:pic>
          <p:pic>
            <p:nvPicPr>
              <p:cNvPr id="154" name="Picture 14"/>
              <p:cNvPicPr>
                <a:picLocks noChangeAspect="1" noChangeArrowheads="1"/>
              </p:cNvPicPr>
              <p:nvPr/>
            </p:nvPicPr>
            <p:blipFill>
              <a:blip r:embed="rId29" cstate="print"/>
              <a:srcRect/>
              <a:stretch>
                <a:fillRect/>
              </a:stretch>
            </p:blipFill>
            <p:spPr bwMode="auto">
              <a:xfrm>
                <a:off x="4378521" y="3173955"/>
                <a:ext cx="1664972" cy="1247775"/>
              </a:xfrm>
              <a:prstGeom prst="rect">
                <a:avLst/>
              </a:prstGeom>
              <a:noFill/>
              <a:ln w="9525">
                <a:solidFill>
                  <a:schemeClr val="accent1">
                    <a:lumMod val="60000"/>
                    <a:lumOff val="40000"/>
                  </a:schemeClr>
                </a:solidFill>
                <a:miter lim="800000"/>
                <a:headEnd/>
                <a:tailEnd/>
              </a:ln>
            </p:spPr>
          </p:pic>
        </p:grpSp>
      </p:grpSp>
      <p:cxnSp>
        <p:nvCxnSpPr>
          <p:cNvPr id="160" name="Straight Connector 159"/>
          <p:cNvCxnSpPr/>
          <p:nvPr/>
        </p:nvCxnSpPr>
        <p:spPr>
          <a:xfrm>
            <a:off x="4707269" y="4552022"/>
            <a:ext cx="322173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7034874" y="5500498"/>
            <a:ext cx="948525" cy="469616"/>
          </a:xfrm>
          <a:prstGeom prst="rect">
            <a:avLst/>
          </a:prstGeom>
          <a:noFill/>
        </p:spPr>
        <p:txBody>
          <a:bodyPr wrap="square" rtlCol="0">
            <a:spAutoFit/>
          </a:bodyPr>
          <a:lstStyle/>
          <a:p>
            <a:r>
              <a:rPr lang="en-US" sz="613" dirty="0">
                <a:solidFill>
                  <a:schemeClr val="tx1">
                    <a:lumMod val="50000"/>
                    <a:lumOff val="50000"/>
                  </a:schemeClr>
                </a:solidFill>
              </a:rPr>
              <a:t>Planning applications</a:t>
            </a:r>
          </a:p>
          <a:p>
            <a:r>
              <a:rPr lang="en-US" sz="613" dirty="0">
                <a:solidFill>
                  <a:schemeClr val="tx1">
                    <a:lumMod val="50000"/>
                    <a:lumOff val="50000"/>
                  </a:schemeClr>
                </a:solidFill>
              </a:rPr>
              <a:t>Capacity planning</a:t>
            </a:r>
          </a:p>
          <a:p>
            <a:r>
              <a:rPr lang="en-US" sz="613" dirty="0">
                <a:solidFill>
                  <a:schemeClr val="tx1">
                    <a:lumMod val="50000"/>
                    <a:lumOff val="50000"/>
                  </a:schemeClr>
                </a:solidFill>
              </a:rPr>
              <a:t>Capacity management initiative</a:t>
            </a:r>
          </a:p>
        </p:txBody>
      </p:sp>
      <p:sp>
        <p:nvSpPr>
          <p:cNvPr id="162" name="TextBox 161"/>
          <p:cNvSpPr txBox="1"/>
          <p:nvPr/>
        </p:nvSpPr>
        <p:spPr>
          <a:xfrm>
            <a:off x="5968298" y="3974852"/>
            <a:ext cx="1108931" cy="469616"/>
          </a:xfrm>
          <a:prstGeom prst="rect">
            <a:avLst/>
          </a:prstGeom>
          <a:noFill/>
        </p:spPr>
        <p:txBody>
          <a:bodyPr wrap="square" rtlCol="0">
            <a:spAutoFit/>
          </a:bodyPr>
          <a:lstStyle/>
          <a:p>
            <a:r>
              <a:rPr lang="en-US" sz="613" dirty="0">
                <a:solidFill>
                  <a:schemeClr val="tx1">
                    <a:lumMod val="50000"/>
                    <a:lumOff val="50000"/>
                  </a:schemeClr>
                </a:solidFill>
              </a:rPr>
              <a:t>Financing model</a:t>
            </a:r>
          </a:p>
          <a:p>
            <a:r>
              <a:rPr lang="en-US" sz="613" dirty="0">
                <a:solidFill>
                  <a:schemeClr val="tx1">
                    <a:lumMod val="50000"/>
                    <a:lumOff val="50000"/>
                  </a:schemeClr>
                </a:solidFill>
              </a:rPr>
              <a:t>DRG weights update</a:t>
            </a:r>
          </a:p>
          <a:p>
            <a:r>
              <a:rPr lang="en-US" sz="613" dirty="0">
                <a:solidFill>
                  <a:schemeClr val="tx1">
                    <a:lumMod val="50000"/>
                    <a:lumOff val="50000"/>
                  </a:schemeClr>
                </a:solidFill>
              </a:rPr>
              <a:t>Compliance enforcement framework</a:t>
            </a:r>
          </a:p>
        </p:txBody>
      </p:sp>
      <p:sp>
        <p:nvSpPr>
          <p:cNvPr id="163" name="TextBox 162"/>
          <p:cNvSpPr txBox="1"/>
          <p:nvPr/>
        </p:nvSpPr>
        <p:spPr>
          <a:xfrm>
            <a:off x="4700193" y="3974853"/>
            <a:ext cx="1203087" cy="563937"/>
          </a:xfrm>
          <a:prstGeom prst="rect">
            <a:avLst/>
          </a:prstGeom>
          <a:noFill/>
        </p:spPr>
        <p:txBody>
          <a:bodyPr wrap="square" rtlCol="0">
            <a:spAutoFit/>
          </a:bodyPr>
          <a:lstStyle/>
          <a:p>
            <a:r>
              <a:rPr lang="en-US" sz="613" dirty="0">
                <a:solidFill>
                  <a:schemeClr val="tx1">
                    <a:lumMod val="50000"/>
                    <a:lumOff val="50000"/>
                  </a:schemeClr>
                </a:solidFill>
              </a:rPr>
              <a:t>Data validation for clinical quality management system</a:t>
            </a:r>
          </a:p>
          <a:p>
            <a:r>
              <a:rPr lang="en-US" sz="613" dirty="0">
                <a:solidFill>
                  <a:schemeClr val="tx1">
                    <a:lumMod val="50000"/>
                    <a:lumOff val="50000"/>
                  </a:schemeClr>
                </a:solidFill>
              </a:rPr>
              <a:t>External and internal requests</a:t>
            </a:r>
          </a:p>
          <a:p>
            <a:r>
              <a:rPr lang="en-US" sz="613" dirty="0">
                <a:solidFill>
                  <a:schemeClr val="tx1">
                    <a:lumMod val="50000"/>
                    <a:lumOff val="50000"/>
                  </a:schemeClr>
                </a:solidFill>
              </a:rPr>
              <a:t>Advise to other departments</a:t>
            </a:r>
          </a:p>
          <a:p>
            <a:r>
              <a:rPr lang="en-US" sz="613" dirty="0">
                <a:solidFill>
                  <a:schemeClr val="tx1">
                    <a:lumMod val="50000"/>
                    <a:lumOff val="50000"/>
                  </a:schemeClr>
                </a:solidFill>
              </a:rPr>
              <a:t>Health System Strategy Review</a:t>
            </a:r>
          </a:p>
        </p:txBody>
      </p:sp>
      <p:sp>
        <p:nvSpPr>
          <p:cNvPr id="164" name="TextBox 163"/>
          <p:cNvSpPr txBox="1"/>
          <p:nvPr/>
        </p:nvSpPr>
        <p:spPr>
          <a:xfrm>
            <a:off x="4700194" y="2409275"/>
            <a:ext cx="1108931" cy="233782"/>
          </a:xfrm>
          <a:prstGeom prst="rect">
            <a:avLst/>
          </a:prstGeom>
          <a:noFill/>
        </p:spPr>
        <p:txBody>
          <a:bodyPr wrap="square" rtlCol="0">
            <a:spAutoFit/>
          </a:bodyPr>
          <a:lstStyle/>
          <a:p>
            <a:r>
              <a:rPr lang="en-GB" sz="919" b="1" dirty="0">
                <a:solidFill>
                  <a:schemeClr val="tx1">
                    <a:lumMod val="50000"/>
                    <a:lumOff val="50000"/>
                  </a:schemeClr>
                </a:solidFill>
              </a:rPr>
              <a:t>Strategy</a:t>
            </a:r>
            <a:endParaRPr lang="en-US" sz="383" dirty="0">
              <a:solidFill>
                <a:schemeClr val="tx1">
                  <a:lumMod val="50000"/>
                  <a:lumOff val="50000"/>
                </a:schemeClr>
              </a:solidFill>
            </a:endParaRPr>
          </a:p>
        </p:txBody>
      </p:sp>
      <p:sp>
        <p:nvSpPr>
          <p:cNvPr id="165" name="TextBox 164"/>
          <p:cNvSpPr txBox="1"/>
          <p:nvPr/>
        </p:nvSpPr>
        <p:spPr>
          <a:xfrm>
            <a:off x="7069297" y="1409507"/>
            <a:ext cx="841048" cy="210186"/>
          </a:xfrm>
          <a:prstGeom prst="rect">
            <a:avLst/>
          </a:prstGeom>
          <a:noFill/>
        </p:spPr>
        <p:txBody>
          <a:bodyPr wrap="square" rtlCol="0">
            <a:spAutoFit/>
          </a:bodyPr>
          <a:lstStyle/>
          <a:p>
            <a:r>
              <a:rPr lang="en-US" sz="766" dirty="0">
                <a:solidFill>
                  <a:schemeClr val="tx2"/>
                </a:solidFill>
              </a:rPr>
              <a:t>Weqaya portal</a:t>
            </a:r>
          </a:p>
        </p:txBody>
      </p:sp>
      <p:sp>
        <p:nvSpPr>
          <p:cNvPr id="166" name="Right Arrow 165"/>
          <p:cNvSpPr/>
          <p:nvPr/>
        </p:nvSpPr>
        <p:spPr>
          <a:xfrm>
            <a:off x="5750315" y="1735724"/>
            <a:ext cx="1190642" cy="116730"/>
          </a:xfrm>
          <a:prstGeom prst="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dirty="0"/>
          </a:p>
        </p:txBody>
      </p:sp>
      <p:pic>
        <p:nvPicPr>
          <p:cNvPr id="1030" name="Picture 6"/>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648123" y="1637544"/>
            <a:ext cx="972665" cy="775163"/>
          </a:xfrm>
          <a:prstGeom prst="rect">
            <a:avLst/>
          </a:prstGeom>
          <a:noFill/>
          <a:ln w="6350">
            <a:solidFill>
              <a:schemeClr val="accent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5799761" y="2428339"/>
            <a:ext cx="1108931" cy="233782"/>
          </a:xfrm>
          <a:prstGeom prst="rect">
            <a:avLst/>
          </a:prstGeom>
          <a:noFill/>
        </p:spPr>
        <p:txBody>
          <a:bodyPr wrap="square" rtlCol="0">
            <a:spAutoFit/>
          </a:bodyPr>
          <a:lstStyle/>
          <a:p>
            <a:r>
              <a:rPr lang="en-GB" sz="919" b="1" dirty="0">
                <a:solidFill>
                  <a:schemeClr val="tx1">
                    <a:lumMod val="50000"/>
                    <a:lumOff val="50000"/>
                  </a:schemeClr>
                </a:solidFill>
              </a:rPr>
              <a:t>Strategy</a:t>
            </a:r>
            <a:endParaRPr lang="en-US" sz="383" dirty="0">
              <a:solidFill>
                <a:schemeClr val="tx1">
                  <a:lumMod val="50000"/>
                  <a:lumOff val="50000"/>
                </a:schemeClr>
              </a:solidFill>
            </a:endParaRPr>
          </a:p>
        </p:txBody>
      </p:sp>
      <p:sp>
        <p:nvSpPr>
          <p:cNvPr id="3" name="Rectangle 2"/>
          <p:cNvSpPr/>
          <p:nvPr/>
        </p:nvSpPr>
        <p:spPr>
          <a:xfrm>
            <a:off x="6966744" y="2557689"/>
            <a:ext cx="1029366" cy="1719317"/>
          </a:xfrm>
          <a:prstGeom prst="rect">
            <a:avLst/>
          </a:prstGeom>
        </p:spPr>
        <p:txBody>
          <a:bodyPr wrap="square">
            <a:spAutoFit/>
          </a:bodyPr>
          <a:lstStyle/>
          <a:p>
            <a:r>
              <a:rPr lang="en-US" sz="766" dirty="0">
                <a:solidFill>
                  <a:schemeClr val="tx1">
                    <a:lumMod val="50000"/>
                    <a:lumOff val="50000"/>
                  </a:schemeClr>
                </a:solidFill>
              </a:rPr>
              <a:t>Policy &amp; Standards</a:t>
            </a: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r>
              <a:rPr lang="en-US" sz="613" dirty="0">
                <a:solidFill>
                  <a:schemeClr val="tx1">
                    <a:lumMod val="50000"/>
                    <a:lumOff val="50000"/>
                  </a:schemeClr>
                </a:solidFill>
              </a:rPr>
              <a:t>Policy </a:t>
            </a:r>
          </a:p>
          <a:p>
            <a:r>
              <a:rPr lang="en-US" sz="613" dirty="0">
                <a:solidFill>
                  <a:schemeClr val="tx1">
                    <a:lumMod val="50000"/>
                    <a:lumOff val="50000"/>
                  </a:schemeClr>
                </a:solidFill>
              </a:rPr>
              <a:t>Manuals </a:t>
            </a: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endParaRPr lang="en-US" sz="613" dirty="0">
              <a:solidFill>
                <a:schemeClr val="tx1">
                  <a:lumMod val="50000"/>
                  <a:lumOff val="50000"/>
                </a:schemeClr>
              </a:solidFill>
            </a:endParaRPr>
          </a:p>
          <a:p>
            <a:r>
              <a:rPr lang="en-US" sz="613" dirty="0">
                <a:solidFill>
                  <a:schemeClr val="tx1">
                    <a:lumMod val="50000"/>
                    <a:lumOff val="50000"/>
                  </a:schemeClr>
                </a:solidFill>
              </a:rPr>
              <a:t>Policy impact assessment</a:t>
            </a:r>
          </a:p>
          <a:p>
            <a:r>
              <a:rPr lang="en-US" sz="613" dirty="0">
                <a:solidFill>
                  <a:schemeClr val="tx1">
                    <a:lumMod val="50000"/>
                    <a:lumOff val="50000"/>
                  </a:schemeClr>
                </a:solidFill>
              </a:rPr>
              <a:t>Policy evaluation</a:t>
            </a:r>
          </a:p>
        </p:txBody>
      </p:sp>
      <p:sp>
        <p:nvSpPr>
          <p:cNvPr id="4" name="Rectangle 3"/>
          <p:cNvSpPr/>
          <p:nvPr/>
        </p:nvSpPr>
        <p:spPr>
          <a:xfrm>
            <a:off x="7104150" y="4497412"/>
            <a:ext cx="1183208" cy="351506"/>
          </a:xfrm>
          <a:prstGeom prst="rect">
            <a:avLst/>
          </a:prstGeom>
        </p:spPr>
        <p:txBody>
          <a:bodyPr wrap="square">
            <a:spAutoFit/>
          </a:bodyPr>
          <a:lstStyle/>
          <a:p>
            <a:r>
              <a:rPr lang="en-US" sz="842" b="1" dirty="0">
                <a:solidFill>
                  <a:schemeClr val="tx1">
                    <a:lumMod val="50000"/>
                    <a:lumOff val="50000"/>
                  </a:schemeClr>
                </a:solidFill>
              </a:rPr>
              <a:t>Planning &amp; Investment</a:t>
            </a:r>
          </a:p>
        </p:txBody>
      </p:sp>
      <p:sp>
        <p:nvSpPr>
          <p:cNvPr id="5" name="Rectangle 4"/>
          <p:cNvSpPr/>
          <p:nvPr/>
        </p:nvSpPr>
        <p:spPr>
          <a:xfrm>
            <a:off x="6986929" y="2425975"/>
            <a:ext cx="609144" cy="233782"/>
          </a:xfrm>
          <a:prstGeom prst="rect">
            <a:avLst/>
          </a:prstGeom>
          <a:noFill/>
        </p:spPr>
        <p:txBody>
          <a:bodyPr wrap="square" rtlCol="0">
            <a:spAutoFit/>
          </a:bodyPr>
          <a:lstStyle/>
          <a:p>
            <a:r>
              <a:rPr lang="en-GB" sz="919" b="1" dirty="0">
                <a:solidFill>
                  <a:schemeClr val="tx1">
                    <a:lumMod val="50000"/>
                    <a:lumOff val="50000"/>
                  </a:schemeClr>
                </a:solidFill>
              </a:rPr>
              <a:t>Strategy</a:t>
            </a:r>
            <a:endParaRPr lang="en-US" sz="919" b="1" dirty="0">
              <a:solidFill>
                <a:schemeClr val="tx1">
                  <a:lumMod val="50000"/>
                  <a:lumOff val="50000"/>
                </a:schemeClr>
              </a:solidFill>
            </a:endParaRPr>
          </a:p>
        </p:txBody>
      </p:sp>
      <p:sp>
        <p:nvSpPr>
          <p:cNvPr id="6" name="Flowchart: Internal Storage 5"/>
          <p:cNvSpPr/>
          <p:nvPr/>
        </p:nvSpPr>
        <p:spPr>
          <a:xfrm>
            <a:off x="7111464" y="2772318"/>
            <a:ext cx="278979" cy="235949"/>
          </a:xfrm>
          <a:prstGeom prst="flowChartInternalStorag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321" tIns="34321" rIns="34321" bIns="34321" numCol="1" spcCol="38100" rtlCol="0" anchor="ctr">
            <a:spAutoFit/>
          </a:bodyPr>
          <a:lstStyle/>
          <a:p>
            <a:r>
              <a:rPr lang="en-US" sz="450" dirty="0">
                <a:solidFill>
                  <a:schemeClr val="tx2"/>
                </a:solidFill>
              </a:rPr>
              <a:t>Professional </a:t>
            </a:r>
            <a:endParaRPr lang="en-US" sz="450" dirty="0">
              <a:solidFill>
                <a:srgbClr val="000000"/>
              </a:solidFill>
              <a:sym typeface="Calibri"/>
            </a:endParaRPr>
          </a:p>
        </p:txBody>
      </p:sp>
      <p:sp>
        <p:nvSpPr>
          <p:cNvPr id="71" name="Flowchart: Internal Storage 70"/>
          <p:cNvSpPr/>
          <p:nvPr/>
        </p:nvSpPr>
        <p:spPr>
          <a:xfrm>
            <a:off x="7225870" y="2969349"/>
            <a:ext cx="278979" cy="235949"/>
          </a:xfrm>
          <a:prstGeom prst="flowChartInternalStorag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321" tIns="34321" rIns="34321" bIns="34321" numCol="1" spcCol="38100" rtlCol="0" anchor="ctr">
            <a:spAutoFit/>
          </a:bodyPr>
          <a:lstStyle/>
          <a:p>
            <a:r>
              <a:rPr lang="en-US" sz="450" dirty="0">
                <a:solidFill>
                  <a:schemeClr val="tx2"/>
                </a:solidFill>
              </a:rPr>
              <a:t>Providers </a:t>
            </a:r>
            <a:endParaRPr lang="en-US" sz="450" dirty="0">
              <a:solidFill>
                <a:srgbClr val="000000"/>
              </a:solidFill>
              <a:sym typeface="Calibri"/>
            </a:endParaRPr>
          </a:p>
        </p:txBody>
      </p:sp>
      <p:sp>
        <p:nvSpPr>
          <p:cNvPr id="72" name="Flowchart: Internal Storage 71"/>
          <p:cNvSpPr/>
          <p:nvPr/>
        </p:nvSpPr>
        <p:spPr>
          <a:xfrm>
            <a:off x="7365700" y="3128248"/>
            <a:ext cx="278979" cy="235949"/>
          </a:xfrm>
          <a:prstGeom prst="flowChartInternalStorag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321" tIns="34321" rIns="34321" bIns="34321" numCol="1" spcCol="38100" rtlCol="0" anchor="ctr">
            <a:spAutoFit/>
          </a:bodyPr>
          <a:lstStyle/>
          <a:p>
            <a:r>
              <a:rPr lang="en-US" sz="450" dirty="0">
                <a:solidFill>
                  <a:schemeClr val="tx2"/>
                </a:solidFill>
              </a:rPr>
              <a:t>Insurersl </a:t>
            </a:r>
            <a:endParaRPr lang="en-US" sz="450" dirty="0">
              <a:solidFill>
                <a:srgbClr val="000000"/>
              </a:solidFill>
              <a:sym typeface="Calibri"/>
            </a:endParaRPr>
          </a:p>
        </p:txBody>
      </p:sp>
      <p:sp>
        <p:nvSpPr>
          <p:cNvPr id="73" name="Flowchart: Internal Storage 72"/>
          <p:cNvSpPr/>
          <p:nvPr/>
        </p:nvSpPr>
        <p:spPr>
          <a:xfrm>
            <a:off x="7505530" y="3293503"/>
            <a:ext cx="278979" cy="235949"/>
          </a:xfrm>
          <a:prstGeom prst="flowChartInternalStorag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321" tIns="34321" rIns="34321" bIns="34321" numCol="1" spcCol="38100" rtlCol="0" anchor="ctr">
            <a:spAutoFit/>
          </a:bodyPr>
          <a:lstStyle/>
          <a:p>
            <a:r>
              <a:rPr lang="en-US" sz="450" dirty="0">
                <a:solidFill>
                  <a:schemeClr val="tx2"/>
                </a:solidFill>
              </a:rPr>
              <a:t>Regulators</a:t>
            </a:r>
            <a:endParaRPr lang="en-US" sz="450" dirty="0">
              <a:solidFill>
                <a:srgbClr val="000000"/>
              </a:solidFill>
              <a:sym typeface="Calibri"/>
            </a:endParaRPr>
          </a:p>
        </p:txBody>
      </p:sp>
      <p:sp>
        <p:nvSpPr>
          <p:cNvPr id="75" name="Rounded Rectangle 74"/>
          <p:cNvSpPr/>
          <p:nvPr/>
        </p:nvSpPr>
        <p:spPr>
          <a:xfrm>
            <a:off x="1402495" y="212356"/>
            <a:ext cx="5408558" cy="685312"/>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r>
              <a:rPr lang="en-US" sz="1802" dirty="0" smtClean="0">
                <a:solidFill>
                  <a:schemeClr val="accent5">
                    <a:lumMod val="75000"/>
                  </a:schemeClr>
                </a:solidFill>
                <a:latin typeface="Myriad Pro"/>
                <a:cs typeface="Myriad Pro"/>
              </a:rPr>
              <a:t>Evaluation </a:t>
            </a:r>
            <a:r>
              <a:rPr lang="en-US" sz="1802" dirty="0">
                <a:solidFill>
                  <a:schemeClr val="accent5">
                    <a:lumMod val="75000"/>
                  </a:schemeClr>
                </a:solidFill>
                <a:latin typeface="Myriad Pro"/>
                <a:cs typeface="Myriad Pro"/>
              </a:rPr>
              <a:t>based on local and international data</a:t>
            </a:r>
          </a:p>
        </p:txBody>
      </p:sp>
    </p:spTree>
    <p:extLst>
      <p:ext uri="{BB962C8B-B14F-4D97-AF65-F5344CB8AC3E}">
        <p14:creationId xmlns:p14="http://schemas.microsoft.com/office/powerpoint/2010/main" val="52380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1451996" y="269219"/>
            <a:ext cx="5408558" cy="815074"/>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r>
              <a:rPr lang="en-US" sz="1802" dirty="0" smtClean="0">
                <a:solidFill>
                  <a:schemeClr val="accent5">
                    <a:lumMod val="75000"/>
                  </a:schemeClr>
                </a:solidFill>
                <a:latin typeface="Myriad Pro"/>
                <a:cs typeface="Myriad Pro"/>
              </a:rPr>
              <a:t>We classified ineffective ways </a:t>
            </a:r>
            <a:r>
              <a:rPr lang="en-US" sz="1802" dirty="0">
                <a:solidFill>
                  <a:schemeClr val="accent5">
                    <a:lumMod val="75000"/>
                  </a:schemeClr>
                </a:solidFill>
                <a:latin typeface="Myriad Pro"/>
                <a:cs typeface="Myriad Pro"/>
              </a:rPr>
              <a:t>to reduce claim </a:t>
            </a:r>
            <a:r>
              <a:rPr lang="en-US" sz="1802" dirty="0" smtClean="0">
                <a:solidFill>
                  <a:schemeClr val="accent5">
                    <a:lumMod val="75000"/>
                  </a:schemeClr>
                </a:solidFill>
                <a:latin typeface="Myriad Pro"/>
                <a:cs typeface="Myriad Pro"/>
              </a:rPr>
              <a:t>cost</a:t>
            </a:r>
            <a:endParaRPr lang="en-US" sz="1802" dirty="0">
              <a:solidFill>
                <a:schemeClr val="accent5">
                  <a:lumMod val="75000"/>
                </a:schemeClr>
              </a:solidFill>
              <a:latin typeface="Myriad Pro"/>
              <a:cs typeface="Myriad Pro"/>
            </a:endParaRPr>
          </a:p>
        </p:txBody>
      </p:sp>
      <p:sp>
        <p:nvSpPr>
          <p:cNvPr id="2" name="Title 1"/>
          <p:cNvSpPr>
            <a:spLocks noGrp="1"/>
          </p:cNvSpPr>
          <p:nvPr>
            <p:ph type="title"/>
          </p:nvPr>
        </p:nvSpPr>
        <p:spPr>
          <a:xfrm>
            <a:off x="1054623" y="1817516"/>
            <a:ext cx="3898814" cy="438240"/>
          </a:xfrm>
        </p:spPr>
        <p:txBody>
          <a:bodyPr>
            <a:noAutofit/>
          </a:bodyPr>
          <a:lstStyle/>
          <a:p>
            <a:r>
              <a:rPr lang="en-US" sz="1802" b="1" dirty="0" smtClean="0">
                <a:solidFill>
                  <a:srgbClr val="00B050"/>
                </a:solidFill>
              </a:rPr>
              <a:t>Type 1: </a:t>
            </a:r>
            <a:r>
              <a:rPr lang="en-US" sz="1802" dirty="0" smtClean="0"/>
              <a:t>Decrease </a:t>
            </a:r>
            <a:r>
              <a:rPr lang="en-US" sz="1802" dirty="0"/>
              <a:t>claim cost temporarily but increase it shortly after</a:t>
            </a:r>
            <a:br>
              <a:rPr lang="en-US" sz="1802" dirty="0"/>
            </a:br>
            <a:endParaRPr lang="en-US" sz="1802" dirty="0"/>
          </a:p>
        </p:txBody>
      </p:sp>
      <p:sp>
        <p:nvSpPr>
          <p:cNvPr id="7" name="Rectangle 6"/>
          <p:cNvSpPr/>
          <p:nvPr/>
        </p:nvSpPr>
        <p:spPr>
          <a:xfrm>
            <a:off x="1083134" y="3113825"/>
            <a:ext cx="4162634" cy="932535"/>
          </a:xfrm>
          <a:prstGeom prst="rect">
            <a:avLst/>
          </a:prstGeom>
        </p:spPr>
        <p:txBody>
          <a:bodyPr vert="horz" lIns="68644" tIns="34322" rIns="68644" bIns="34322" rtlCol="0" anchor="ctr">
            <a:noAutofit/>
          </a:bodyPr>
          <a:lstStyle/>
          <a:p>
            <a:pPr>
              <a:spcBef>
                <a:spcPct val="0"/>
              </a:spcBef>
            </a:pPr>
            <a:r>
              <a:rPr lang="en-US" sz="1802" b="1" dirty="0">
                <a:solidFill>
                  <a:srgbClr val="0070C0"/>
                </a:solidFill>
              </a:rPr>
              <a:t>Type </a:t>
            </a:r>
            <a:r>
              <a:rPr lang="en-US" sz="1802" b="1" dirty="0" smtClean="0">
                <a:solidFill>
                  <a:srgbClr val="0070C0"/>
                </a:solidFill>
              </a:rPr>
              <a:t>2</a:t>
            </a:r>
            <a:r>
              <a:rPr lang="en-US" sz="1802" b="1" dirty="0" smtClean="0">
                <a:solidFill>
                  <a:srgbClr val="C00000"/>
                </a:solidFill>
              </a:rPr>
              <a:t>: </a:t>
            </a:r>
            <a:r>
              <a:rPr lang="en-US" sz="1802" dirty="0" smtClean="0">
                <a:latin typeface="+mj-lt"/>
                <a:ea typeface="+mj-ea"/>
                <a:cs typeface="+mj-cs"/>
              </a:rPr>
              <a:t>Decrease </a:t>
            </a:r>
            <a:r>
              <a:rPr lang="en-US" sz="1802" dirty="0">
                <a:latin typeface="+mj-lt"/>
                <a:ea typeface="+mj-ea"/>
                <a:cs typeface="+mj-cs"/>
              </a:rPr>
              <a:t>claim cost while negatively affecting quality and/or access which lead to increasing ED or inpatient admission </a:t>
            </a:r>
            <a:r>
              <a:rPr lang="en-US" sz="1802" dirty="0">
                <a:latin typeface="+mj-lt"/>
                <a:ea typeface="+mj-ea"/>
                <a:cs typeface="+mj-cs"/>
                <a:sym typeface="Wingdings" panose="05000000000000000000" pitchFamily="2" charset="2"/>
              </a:rPr>
              <a:t> higher cost in the long term</a:t>
            </a:r>
            <a:endParaRPr lang="en-US" sz="1802" dirty="0">
              <a:latin typeface="+mj-lt"/>
              <a:ea typeface="+mj-ea"/>
              <a:cs typeface="+mj-cs"/>
            </a:endParaRPr>
          </a:p>
        </p:txBody>
      </p:sp>
      <p:sp>
        <p:nvSpPr>
          <p:cNvPr id="8" name="Rectangle 7"/>
          <p:cNvSpPr/>
          <p:nvPr/>
        </p:nvSpPr>
        <p:spPr>
          <a:xfrm>
            <a:off x="1083134" y="4809482"/>
            <a:ext cx="4034298" cy="1000080"/>
          </a:xfrm>
          <a:prstGeom prst="rect">
            <a:avLst/>
          </a:prstGeom>
        </p:spPr>
        <p:txBody>
          <a:bodyPr vert="horz" lIns="68644" tIns="34322" rIns="68644" bIns="34322" rtlCol="0" anchor="ctr">
            <a:noAutofit/>
          </a:bodyPr>
          <a:lstStyle/>
          <a:p>
            <a:pPr>
              <a:spcBef>
                <a:spcPct val="0"/>
              </a:spcBef>
            </a:pPr>
            <a:r>
              <a:rPr lang="en-US" sz="1802" b="1" dirty="0">
                <a:solidFill>
                  <a:srgbClr val="C00000"/>
                </a:solidFill>
              </a:rPr>
              <a:t>Type 3</a:t>
            </a:r>
            <a:r>
              <a:rPr lang="en-US" sz="1802" b="1" dirty="0" smtClean="0">
                <a:solidFill>
                  <a:srgbClr val="C00000"/>
                </a:solidFill>
              </a:rPr>
              <a:t>: </a:t>
            </a:r>
            <a:r>
              <a:rPr lang="en-US" sz="1802" dirty="0" smtClean="0">
                <a:latin typeface="+mj-lt"/>
                <a:ea typeface="+mj-ea"/>
                <a:cs typeface="+mj-cs"/>
              </a:rPr>
              <a:t>Do </a:t>
            </a:r>
            <a:r>
              <a:rPr lang="en-US" sz="1802" dirty="0">
                <a:latin typeface="+mj-lt"/>
                <a:ea typeface="+mj-ea"/>
                <a:cs typeface="+mj-cs"/>
              </a:rPr>
              <a:t>not reduce claim cost and sometimes even increase it due to providers identification of some workaround to avoid revenue loss</a:t>
            </a:r>
          </a:p>
        </p:txBody>
      </p:sp>
      <p:graphicFrame>
        <p:nvGraphicFramePr>
          <p:cNvPr id="11" name="Chart 10"/>
          <p:cNvGraphicFramePr>
            <a:graphicFrameLocks/>
          </p:cNvGraphicFramePr>
          <p:nvPr>
            <p:extLst>
              <p:ext uri="{D42A27DB-BD31-4B8C-83A1-F6EECF244321}">
                <p14:modId xmlns:p14="http://schemas.microsoft.com/office/powerpoint/2010/main" val="1184189788"/>
              </p:ext>
            </p:extLst>
          </p:nvPr>
        </p:nvGraphicFramePr>
        <p:xfrm>
          <a:off x="4953437" y="1084293"/>
          <a:ext cx="3814234" cy="1680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062118660"/>
              </p:ext>
            </p:extLst>
          </p:nvPr>
        </p:nvGraphicFramePr>
        <p:xfrm>
          <a:off x="4953437" y="2726111"/>
          <a:ext cx="3677216" cy="1686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968986752"/>
              </p:ext>
            </p:extLst>
          </p:nvPr>
        </p:nvGraphicFramePr>
        <p:xfrm>
          <a:off x="4953437" y="4603890"/>
          <a:ext cx="3677216" cy="16658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50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Graphic spid="11" grpId="0">
        <p:bldAsOne/>
      </p:bldGraphic>
      <p:bldGraphic spid="12" grpId="0">
        <p:bldAsOne/>
      </p:bldGraphic>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1301899" y="996198"/>
            <a:ext cx="5408558" cy="815074"/>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r>
              <a:rPr lang="en-US" sz="1802" b="1" dirty="0">
                <a:solidFill>
                  <a:schemeClr val="accent5">
                    <a:lumMod val="75000"/>
                  </a:schemeClr>
                </a:solidFill>
                <a:latin typeface="Myriad Pro"/>
                <a:cs typeface="Myriad Pro"/>
              </a:rPr>
              <a:t>Ineffective ways </a:t>
            </a:r>
            <a:r>
              <a:rPr lang="en-US" sz="1802" b="1" dirty="0" smtClean="0">
                <a:solidFill>
                  <a:schemeClr val="accent5">
                    <a:lumMod val="75000"/>
                  </a:schemeClr>
                </a:solidFill>
                <a:latin typeface="Myriad Pro"/>
                <a:cs typeface="Myriad Pro"/>
              </a:rPr>
              <a:t>examples</a:t>
            </a:r>
            <a:endParaRPr lang="en-US" sz="1802" dirty="0">
              <a:solidFill>
                <a:schemeClr val="accent5">
                  <a:lumMod val="75000"/>
                </a:schemeClr>
              </a:solidFill>
              <a:latin typeface="Myriad Pro"/>
              <a:cs typeface="Myriad Pro"/>
            </a:endParaRPr>
          </a:p>
        </p:txBody>
      </p:sp>
      <p:sp>
        <p:nvSpPr>
          <p:cNvPr id="2" name="Title 1"/>
          <p:cNvSpPr>
            <a:spLocks noGrp="1"/>
          </p:cNvSpPr>
          <p:nvPr>
            <p:ph type="title"/>
          </p:nvPr>
        </p:nvSpPr>
        <p:spPr>
          <a:xfrm>
            <a:off x="1300930" y="2465299"/>
            <a:ext cx="6177915" cy="604563"/>
          </a:xfrm>
        </p:spPr>
        <p:txBody>
          <a:bodyPr vert="horz" lIns="68644" tIns="34322" rIns="68644" bIns="34322" rtlCol="0" anchor="ctr">
            <a:noAutofit/>
          </a:bodyPr>
          <a:lstStyle/>
          <a:p>
            <a:pPr marL="343220" indent="-343220">
              <a:buFont typeface="+mj-lt"/>
              <a:buAutoNum type="arabicPeriod"/>
            </a:pPr>
            <a:r>
              <a:rPr lang="en-US" sz="1802" dirty="0"/>
              <a:t>Determining price based on few hospitals cost </a:t>
            </a:r>
            <a:r>
              <a:rPr lang="en-US" sz="1802" dirty="0">
                <a:sym typeface="Wingdings" panose="05000000000000000000" pitchFamily="2" charset="2"/>
              </a:rPr>
              <a:t>encourages inefficiency</a:t>
            </a:r>
            <a:r>
              <a:rPr lang="en-US" sz="1802" dirty="0"/>
              <a:t>  </a:t>
            </a:r>
            <a:br>
              <a:rPr lang="en-US" sz="1802" dirty="0"/>
            </a:br>
            <a:r>
              <a:rPr lang="en-US" sz="1802" dirty="0"/>
              <a:t/>
            </a:r>
            <a:br>
              <a:rPr lang="en-US" sz="1802" dirty="0"/>
            </a:br>
            <a:endParaRPr lang="en-US" sz="1802" dirty="0"/>
          </a:p>
        </p:txBody>
      </p:sp>
      <p:sp>
        <p:nvSpPr>
          <p:cNvPr id="7" name="Rectangle 6"/>
          <p:cNvSpPr/>
          <p:nvPr/>
        </p:nvSpPr>
        <p:spPr>
          <a:xfrm>
            <a:off x="1199364" y="4639408"/>
            <a:ext cx="6381044" cy="932535"/>
          </a:xfrm>
          <a:prstGeom prst="rect">
            <a:avLst/>
          </a:prstGeom>
        </p:spPr>
        <p:txBody>
          <a:bodyPr vert="horz" lIns="68644" tIns="34322" rIns="68644" bIns="34322" rtlCol="0" anchor="ctr">
            <a:noAutofit/>
          </a:bodyPr>
          <a:lstStyle/>
          <a:p>
            <a:pPr marL="429025" indent="-429025">
              <a:spcBef>
                <a:spcPct val="0"/>
              </a:spcBef>
              <a:buFont typeface="+mj-lt"/>
              <a:buAutoNum type="arabicPeriod" startAt="3"/>
            </a:pPr>
            <a:r>
              <a:rPr lang="en-US" sz="1802" dirty="0">
                <a:latin typeface="+mj-lt"/>
                <a:ea typeface="+mj-ea"/>
                <a:cs typeface="+mj-cs"/>
              </a:rPr>
              <a:t>Over rejecting claims </a:t>
            </a:r>
            <a:r>
              <a:rPr lang="en-US" sz="1802" dirty="0">
                <a:latin typeface="+mj-lt"/>
                <a:ea typeface="+mj-ea"/>
                <a:cs typeface="+mj-cs"/>
                <a:sym typeface="Wingdings" panose="05000000000000000000" pitchFamily="2" charset="2"/>
              </a:rPr>
              <a:t> higher cost to reprocess claims and/or providers to </a:t>
            </a:r>
            <a:r>
              <a:rPr lang="en-US" sz="1802" dirty="0" smtClean="0">
                <a:latin typeface="+mj-lt"/>
                <a:ea typeface="+mj-ea"/>
                <a:cs typeface="+mj-cs"/>
                <a:sym typeface="Wingdings" panose="05000000000000000000" pitchFamily="2" charset="2"/>
              </a:rPr>
              <a:t>over-utilize</a:t>
            </a:r>
            <a:endParaRPr lang="en-US" sz="1802" dirty="0">
              <a:latin typeface="+mj-lt"/>
              <a:ea typeface="+mj-ea"/>
              <a:cs typeface="+mj-cs"/>
            </a:endParaRPr>
          </a:p>
        </p:txBody>
      </p:sp>
      <p:sp>
        <p:nvSpPr>
          <p:cNvPr id="8" name="Rectangle 7"/>
          <p:cNvSpPr/>
          <p:nvPr/>
        </p:nvSpPr>
        <p:spPr>
          <a:xfrm>
            <a:off x="1199365" y="3342853"/>
            <a:ext cx="6804810" cy="1000080"/>
          </a:xfrm>
          <a:prstGeom prst="rect">
            <a:avLst/>
          </a:prstGeom>
        </p:spPr>
        <p:txBody>
          <a:bodyPr vert="horz" lIns="68644" tIns="34322" rIns="68644" bIns="34322" rtlCol="0" anchor="ctr">
            <a:noAutofit/>
          </a:bodyPr>
          <a:lstStyle/>
          <a:p>
            <a:pPr marL="429025" indent="-429025">
              <a:spcBef>
                <a:spcPct val="0"/>
              </a:spcBef>
              <a:buFont typeface="+mj-lt"/>
              <a:buAutoNum type="arabicPeriod" startAt="2"/>
            </a:pPr>
            <a:r>
              <a:rPr lang="en-US" sz="1802" dirty="0">
                <a:latin typeface="+mj-lt"/>
                <a:ea typeface="+mj-ea"/>
                <a:cs typeface="+mj-cs"/>
              </a:rPr>
              <a:t>Determining a facility’s multiplier based on the facility group multiplier </a:t>
            </a:r>
            <a:r>
              <a:rPr lang="en-US" sz="1802" dirty="0">
                <a:latin typeface="+mj-lt"/>
                <a:ea typeface="+mj-ea"/>
                <a:cs typeface="+mj-cs"/>
                <a:sym typeface="Wingdings" panose="05000000000000000000" pitchFamily="2" charset="2"/>
              </a:rPr>
              <a:t> more common specialty clinics will open in overserved areas (so higher utilization here) and less access in underserved </a:t>
            </a:r>
            <a:r>
              <a:rPr lang="en-US" sz="1802" dirty="0" smtClean="0">
                <a:latin typeface="+mj-lt"/>
                <a:ea typeface="+mj-ea"/>
                <a:cs typeface="+mj-cs"/>
                <a:sym typeface="Wingdings" panose="05000000000000000000" pitchFamily="2" charset="2"/>
              </a:rPr>
              <a:t>(less </a:t>
            </a:r>
            <a:r>
              <a:rPr lang="en-US" sz="1802" dirty="0">
                <a:latin typeface="+mj-lt"/>
                <a:ea typeface="+mj-ea"/>
                <a:cs typeface="+mj-cs"/>
                <a:sym typeface="Wingdings" panose="05000000000000000000" pitchFamily="2" charset="2"/>
              </a:rPr>
              <a:t>access here will push for more ED and inpatient admissions)</a:t>
            </a:r>
            <a:endParaRPr lang="en-US" sz="1802" dirty="0">
              <a:latin typeface="+mj-lt"/>
              <a:ea typeface="+mj-ea"/>
              <a:cs typeface="+mj-cs"/>
            </a:endParaRPr>
          </a:p>
        </p:txBody>
      </p:sp>
    </p:spTree>
    <p:extLst>
      <p:ext uri="{BB962C8B-B14F-4D97-AF65-F5344CB8AC3E}">
        <p14:creationId xmlns:p14="http://schemas.microsoft.com/office/powerpoint/2010/main" val="371949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1301899" y="996198"/>
            <a:ext cx="5408558" cy="815074"/>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r>
              <a:rPr lang="en-US" sz="1802" b="1" dirty="0">
                <a:solidFill>
                  <a:schemeClr val="accent5">
                    <a:lumMod val="75000"/>
                  </a:schemeClr>
                </a:solidFill>
                <a:latin typeface="Myriad Pro"/>
                <a:cs typeface="Myriad Pro"/>
              </a:rPr>
              <a:t>Ineffective </a:t>
            </a:r>
            <a:r>
              <a:rPr lang="en-US" sz="1802" b="1" dirty="0" smtClean="0">
                <a:solidFill>
                  <a:schemeClr val="accent5">
                    <a:lumMod val="75000"/>
                  </a:schemeClr>
                </a:solidFill>
                <a:latin typeface="Myriad Pro"/>
                <a:cs typeface="Myriad Pro"/>
              </a:rPr>
              <a:t>ways examples</a:t>
            </a:r>
            <a:endParaRPr lang="en-US" sz="1802" dirty="0">
              <a:solidFill>
                <a:schemeClr val="accent5">
                  <a:lumMod val="75000"/>
                </a:schemeClr>
              </a:solidFill>
              <a:latin typeface="Myriad Pro"/>
              <a:cs typeface="Myriad Pro"/>
            </a:endParaRPr>
          </a:p>
        </p:txBody>
      </p:sp>
      <p:sp>
        <p:nvSpPr>
          <p:cNvPr id="2" name="Title 1"/>
          <p:cNvSpPr>
            <a:spLocks noGrp="1"/>
          </p:cNvSpPr>
          <p:nvPr>
            <p:ph type="title"/>
          </p:nvPr>
        </p:nvSpPr>
        <p:spPr>
          <a:xfrm>
            <a:off x="1300930" y="4342294"/>
            <a:ext cx="6177915" cy="604563"/>
          </a:xfrm>
        </p:spPr>
        <p:txBody>
          <a:bodyPr>
            <a:noAutofit/>
          </a:bodyPr>
          <a:lstStyle/>
          <a:p>
            <a:pPr marL="343220" indent="-343220">
              <a:buFont typeface="+mj-lt"/>
              <a:buAutoNum type="arabicPeriod" startAt="6"/>
            </a:pPr>
            <a:r>
              <a:rPr lang="en-US" sz="1802" dirty="0"/>
              <a:t>Targeting the controls on higher unit cost services and lack of detailed analysis to identify higher utilization activities </a:t>
            </a:r>
            <a:r>
              <a:rPr lang="en-US" sz="1802" dirty="0">
                <a:sym typeface="Wingdings" panose="05000000000000000000" pitchFamily="2" charset="2"/>
              </a:rPr>
              <a:t>Providers to increase over utilizing the non targeted services</a:t>
            </a:r>
            <a:r>
              <a:rPr lang="en-US" sz="1802" dirty="0"/>
              <a:t/>
            </a:r>
            <a:br>
              <a:rPr lang="en-US" sz="1802" dirty="0"/>
            </a:br>
            <a:endParaRPr lang="en-US" sz="1802" dirty="0"/>
          </a:p>
        </p:txBody>
      </p:sp>
      <p:sp>
        <p:nvSpPr>
          <p:cNvPr id="7" name="Rectangle 6"/>
          <p:cNvSpPr/>
          <p:nvPr/>
        </p:nvSpPr>
        <p:spPr>
          <a:xfrm>
            <a:off x="1199364" y="2447491"/>
            <a:ext cx="6381044" cy="932535"/>
          </a:xfrm>
          <a:prstGeom prst="rect">
            <a:avLst/>
          </a:prstGeom>
        </p:spPr>
        <p:txBody>
          <a:bodyPr vert="horz" lIns="68644" tIns="34322" rIns="68644" bIns="34322" rtlCol="0" anchor="ctr">
            <a:noAutofit/>
          </a:bodyPr>
          <a:lstStyle/>
          <a:p>
            <a:pPr marL="429025" indent="-429025">
              <a:spcBef>
                <a:spcPct val="0"/>
              </a:spcBef>
              <a:buFont typeface="+mj-lt"/>
              <a:buAutoNum type="arabicPeriod" startAt="2"/>
            </a:pPr>
            <a:endParaRPr lang="en-US" sz="1802" dirty="0">
              <a:latin typeface="+mj-lt"/>
              <a:ea typeface="+mj-ea"/>
              <a:cs typeface="+mj-cs"/>
            </a:endParaRPr>
          </a:p>
        </p:txBody>
      </p:sp>
      <p:sp>
        <p:nvSpPr>
          <p:cNvPr id="8" name="Rectangle 7"/>
          <p:cNvSpPr/>
          <p:nvPr/>
        </p:nvSpPr>
        <p:spPr>
          <a:xfrm>
            <a:off x="1199365" y="3343689"/>
            <a:ext cx="6804810" cy="1000080"/>
          </a:xfrm>
          <a:prstGeom prst="rect">
            <a:avLst/>
          </a:prstGeom>
        </p:spPr>
        <p:txBody>
          <a:bodyPr vert="horz" lIns="68644" tIns="34322" rIns="68644" bIns="34322" rtlCol="0" anchor="ctr">
            <a:noAutofit/>
          </a:bodyPr>
          <a:lstStyle/>
          <a:p>
            <a:pPr marL="429025" indent="-429025">
              <a:spcBef>
                <a:spcPct val="0"/>
              </a:spcBef>
              <a:buFont typeface="+mj-lt"/>
              <a:buAutoNum type="arabicPeriod" startAt="3"/>
            </a:pPr>
            <a:endParaRPr lang="en-US" sz="1802" dirty="0">
              <a:latin typeface="+mj-lt"/>
              <a:ea typeface="+mj-ea"/>
              <a:cs typeface="+mj-cs"/>
            </a:endParaRPr>
          </a:p>
        </p:txBody>
      </p:sp>
      <p:sp>
        <p:nvSpPr>
          <p:cNvPr id="11" name="Rectangle 10"/>
          <p:cNvSpPr/>
          <p:nvPr/>
        </p:nvSpPr>
        <p:spPr>
          <a:xfrm>
            <a:off x="1199364" y="2177114"/>
            <a:ext cx="6381044" cy="932535"/>
          </a:xfrm>
          <a:prstGeom prst="rect">
            <a:avLst/>
          </a:prstGeom>
        </p:spPr>
        <p:txBody>
          <a:bodyPr vert="horz" lIns="68644" tIns="34322" rIns="68644" bIns="34322" rtlCol="0" anchor="ctr">
            <a:noAutofit/>
          </a:bodyPr>
          <a:lstStyle/>
          <a:p>
            <a:pPr marL="429025" indent="-429025">
              <a:spcBef>
                <a:spcPct val="0"/>
              </a:spcBef>
              <a:buFont typeface="+mj-lt"/>
              <a:buAutoNum type="arabicPeriod" startAt="4"/>
            </a:pPr>
            <a:r>
              <a:rPr lang="en-US" sz="1802" dirty="0">
                <a:latin typeface="+mj-lt"/>
                <a:ea typeface="+mj-ea"/>
                <a:cs typeface="+mj-cs"/>
              </a:rPr>
              <a:t>Reducing Audits for more saving on operational cost </a:t>
            </a:r>
            <a:r>
              <a:rPr lang="en-US" sz="1802" dirty="0">
                <a:latin typeface="+mj-lt"/>
                <a:ea typeface="+mj-ea"/>
                <a:cs typeface="+mj-cs"/>
                <a:sym typeface="Wingdings" panose="05000000000000000000" pitchFamily="2" charset="2"/>
              </a:rPr>
              <a:t> providers to </a:t>
            </a:r>
            <a:r>
              <a:rPr lang="en-US" sz="1802" dirty="0" smtClean="0">
                <a:latin typeface="+mj-lt"/>
                <a:ea typeface="+mj-ea"/>
                <a:cs typeface="+mj-cs"/>
                <a:sym typeface="Wingdings" panose="05000000000000000000" pitchFamily="2" charset="2"/>
              </a:rPr>
              <a:t>up-code</a:t>
            </a:r>
            <a:endParaRPr lang="en-US" sz="1802" dirty="0">
              <a:latin typeface="+mj-lt"/>
              <a:ea typeface="+mj-ea"/>
              <a:cs typeface="+mj-cs"/>
              <a:sym typeface="Wingdings" panose="05000000000000000000" pitchFamily="2" charset="2"/>
            </a:endParaRPr>
          </a:p>
          <a:p>
            <a:pPr marL="343220" indent="-343220">
              <a:spcBef>
                <a:spcPct val="0"/>
              </a:spcBef>
              <a:buFont typeface="+mj-lt"/>
              <a:buAutoNum type="arabicPeriod" startAt="4"/>
            </a:pPr>
            <a:endParaRPr lang="en-US" sz="1802" dirty="0">
              <a:latin typeface="+mj-lt"/>
              <a:ea typeface="+mj-ea"/>
              <a:cs typeface="+mj-cs"/>
            </a:endParaRPr>
          </a:p>
        </p:txBody>
      </p:sp>
      <p:sp>
        <p:nvSpPr>
          <p:cNvPr id="12" name="Rectangle 11"/>
          <p:cNvSpPr/>
          <p:nvPr/>
        </p:nvSpPr>
        <p:spPr>
          <a:xfrm>
            <a:off x="1199364" y="3014140"/>
            <a:ext cx="6381044" cy="932535"/>
          </a:xfrm>
          <a:prstGeom prst="rect">
            <a:avLst/>
          </a:prstGeom>
        </p:spPr>
        <p:txBody>
          <a:bodyPr vert="horz" lIns="68644" tIns="34322" rIns="68644" bIns="34322" rtlCol="0" anchor="ctr">
            <a:noAutofit/>
          </a:bodyPr>
          <a:lstStyle/>
          <a:p>
            <a:pPr marL="429025" indent="-429025">
              <a:spcBef>
                <a:spcPct val="0"/>
              </a:spcBef>
              <a:buFont typeface="+mj-lt"/>
              <a:buAutoNum type="arabicPeriod" startAt="5"/>
            </a:pPr>
            <a:r>
              <a:rPr lang="en-US" sz="1802" dirty="0">
                <a:latin typeface="+mj-lt"/>
                <a:ea typeface="+mj-ea"/>
                <a:cs typeface="+mj-cs"/>
              </a:rPr>
              <a:t>Adopting tools and initiatives from non-compatible insurance systems without customization </a:t>
            </a:r>
            <a:r>
              <a:rPr lang="en-US" sz="1802" dirty="0">
                <a:latin typeface="+mj-lt"/>
                <a:ea typeface="+mj-ea"/>
                <a:cs typeface="+mj-cs"/>
                <a:sym typeface="Wingdings" panose="05000000000000000000" pitchFamily="2" charset="2"/>
              </a:rPr>
              <a:t>unexpected consequences and unclear financial impact</a:t>
            </a:r>
          </a:p>
          <a:p>
            <a:pPr marL="343220" indent="-343220">
              <a:spcBef>
                <a:spcPct val="0"/>
              </a:spcBef>
              <a:buFont typeface="+mj-lt"/>
              <a:buAutoNum type="arabicPeriod" startAt="5"/>
            </a:pPr>
            <a:endParaRPr lang="en-US" sz="1802" dirty="0">
              <a:latin typeface="+mj-lt"/>
              <a:ea typeface="+mj-ea"/>
              <a:cs typeface="+mj-cs"/>
            </a:endParaRPr>
          </a:p>
        </p:txBody>
      </p:sp>
    </p:spTree>
    <p:extLst>
      <p:ext uri="{BB962C8B-B14F-4D97-AF65-F5344CB8AC3E}">
        <p14:creationId xmlns:p14="http://schemas.microsoft.com/office/powerpoint/2010/main" val="197143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1991" y="1196180"/>
            <a:ext cx="1692184" cy="4347611"/>
          </a:xfrm>
          <a:prstGeom prst="rect">
            <a:avLst/>
          </a:prstGeom>
        </p:spPr>
      </p:pic>
      <p:pic>
        <p:nvPicPr>
          <p:cNvPr id="6" name="Picture 5"/>
          <p:cNvPicPr>
            <a:picLocks noChangeAspect="1"/>
          </p:cNvPicPr>
          <p:nvPr/>
        </p:nvPicPr>
        <p:blipFill>
          <a:blip r:embed="rId3"/>
          <a:stretch>
            <a:fillRect/>
          </a:stretch>
        </p:blipFill>
        <p:spPr>
          <a:xfrm>
            <a:off x="1265671" y="5249863"/>
            <a:ext cx="5046320" cy="189915"/>
          </a:xfrm>
          <a:prstGeom prst="rect">
            <a:avLst/>
          </a:prstGeom>
        </p:spPr>
      </p:pic>
      <p:sp>
        <p:nvSpPr>
          <p:cNvPr id="11" name="TextBox 10"/>
          <p:cNvSpPr txBox="1"/>
          <p:nvPr/>
        </p:nvSpPr>
        <p:spPr>
          <a:xfrm>
            <a:off x="1781461" y="2164326"/>
            <a:ext cx="2582758" cy="3696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2" i="0" u="none" strike="noStrike" kern="1200" cap="none" spc="0" normalizeH="0" baseline="0" noProof="0" dirty="0">
                <a:ln>
                  <a:noFill/>
                </a:ln>
                <a:solidFill>
                  <a:srgbClr val="5B9BD5">
                    <a:lumMod val="75000"/>
                  </a:srgbClr>
                </a:solidFill>
                <a:effectLst/>
                <a:uLnTx/>
                <a:uFillTx/>
                <a:latin typeface="Myriad Pro"/>
                <a:ea typeface="+mn-ea"/>
                <a:cs typeface="Myriad Pro"/>
              </a:rPr>
              <a:t>Claim cost components</a:t>
            </a:r>
          </a:p>
        </p:txBody>
      </p:sp>
      <p:sp>
        <p:nvSpPr>
          <p:cNvPr id="14" name="TextBox 13"/>
          <p:cNvSpPr txBox="1"/>
          <p:nvPr/>
        </p:nvSpPr>
        <p:spPr>
          <a:xfrm>
            <a:off x="1707087" y="2557806"/>
            <a:ext cx="292068"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0" i="0" u="none" strike="noStrike" kern="1200" cap="none" spc="0" normalizeH="0" baseline="0" noProof="0" dirty="0">
                <a:ln>
                  <a:noFill/>
                </a:ln>
                <a:solidFill>
                  <a:prstClr val="white"/>
                </a:solidFill>
                <a:effectLst/>
                <a:uLnTx/>
                <a:uFillTx/>
                <a:latin typeface="Myriad Pro"/>
                <a:ea typeface="+mn-ea"/>
                <a:cs typeface="Myriad Pro"/>
              </a:rPr>
              <a:t>1</a:t>
            </a:r>
          </a:p>
        </p:txBody>
      </p:sp>
      <p:sp>
        <p:nvSpPr>
          <p:cNvPr id="15" name="TextBox 14"/>
          <p:cNvSpPr txBox="1"/>
          <p:nvPr/>
        </p:nvSpPr>
        <p:spPr>
          <a:xfrm>
            <a:off x="5310871" y="3307483"/>
            <a:ext cx="292068"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0" i="0" u="none" strike="noStrike" kern="1200" cap="none" spc="0" normalizeH="0" baseline="0" noProof="0" dirty="0">
                <a:ln>
                  <a:noFill/>
                </a:ln>
                <a:solidFill>
                  <a:prstClr val="white"/>
                </a:solidFill>
                <a:effectLst/>
                <a:uLnTx/>
                <a:uFillTx/>
                <a:latin typeface="Myriad Pro"/>
                <a:ea typeface="+mn-ea"/>
                <a:cs typeface="Myriad Pro"/>
              </a:rPr>
              <a:t>2</a:t>
            </a:r>
          </a:p>
        </p:txBody>
      </p:sp>
      <p:sp>
        <p:nvSpPr>
          <p:cNvPr id="16" name="TextBox 15"/>
          <p:cNvSpPr txBox="1"/>
          <p:nvPr/>
        </p:nvSpPr>
        <p:spPr>
          <a:xfrm>
            <a:off x="1701374" y="4123024"/>
            <a:ext cx="292068"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0" i="0" u="none" strike="noStrike" kern="1200" cap="none" spc="0" normalizeH="0" baseline="0" noProof="0" dirty="0">
                <a:ln>
                  <a:noFill/>
                </a:ln>
                <a:solidFill>
                  <a:prstClr val="white"/>
                </a:solidFill>
                <a:effectLst/>
                <a:uLnTx/>
                <a:uFillTx/>
                <a:latin typeface="Myriad Pro"/>
                <a:ea typeface="+mn-ea"/>
                <a:cs typeface="Myriad Pro"/>
              </a:rPr>
              <a:t>3</a:t>
            </a:r>
          </a:p>
        </p:txBody>
      </p:sp>
      <p:sp>
        <p:nvSpPr>
          <p:cNvPr id="5" name="Trapezoid 4"/>
          <p:cNvSpPr/>
          <p:nvPr/>
        </p:nvSpPr>
        <p:spPr>
          <a:xfrm>
            <a:off x="1673716" y="2557808"/>
            <a:ext cx="3899334"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rapezoid 18"/>
          <p:cNvSpPr/>
          <p:nvPr/>
        </p:nvSpPr>
        <p:spPr>
          <a:xfrm>
            <a:off x="1673717" y="3307484"/>
            <a:ext cx="4383225"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1854560" y="2618625"/>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5548857" y="3371031"/>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rapezoid 20"/>
          <p:cNvSpPr/>
          <p:nvPr/>
        </p:nvSpPr>
        <p:spPr>
          <a:xfrm>
            <a:off x="1673716" y="4225162"/>
            <a:ext cx="3899334"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1862504" y="4318057"/>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1817026" y="2696440"/>
            <a:ext cx="341760"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1" i="0" u="none" strike="noStrike" kern="1200" cap="none" spc="0" normalizeH="0" baseline="0" noProof="0" dirty="0">
                <a:ln>
                  <a:noFill/>
                </a:ln>
                <a:solidFill>
                  <a:prstClr val="white"/>
                </a:solidFill>
                <a:effectLst/>
                <a:uLnTx/>
                <a:uFillTx/>
                <a:latin typeface="Corporate S Bold"/>
                <a:ea typeface="+mn-ea"/>
                <a:cs typeface="Corporate S Bold"/>
              </a:rPr>
              <a:t>1 </a:t>
            </a:r>
          </a:p>
        </p:txBody>
      </p:sp>
      <p:sp>
        <p:nvSpPr>
          <p:cNvPr id="24" name="TextBox 23"/>
          <p:cNvSpPr txBox="1"/>
          <p:nvPr/>
        </p:nvSpPr>
        <p:spPr>
          <a:xfrm>
            <a:off x="5522024" y="3372740"/>
            <a:ext cx="389850"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1" i="0" u="none" strike="noStrike" kern="1200" cap="none" spc="0" normalizeH="0" baseline="0" noProof="0" dirty="0">
                <a:ln>
                  <a:noFill/>
                </a:ln>
                <a:solidFill>
                  <a:prstClr val="white"/>
                </a:solidFill>
                <a:effectLst/>
                <a:uLnTx/>
                <a:uFillTx/>
                <a:latin typeface="Corporate S Bold"/>
                <a:ea typeface="+mn-ea"/>
                <a:cs typeface="Corporate S Bold"/>
              </a:rPr>
              <a:t>2  </a:t>
            </a:r>
          </a:p>
        </p:txBody>
      </p:sp>
      <p:sp>
        <p:nvSpPr>
          <p:cNvPr id="25" name="TextBox 24"/>
          <p:cNvSpPr txBox="1"/>
          <p:nvPr/>
        </p:nvSpPr>
        <p:spPr>
          <a:xfrm>
            <a:off x="1821793" y="4348203"/>
            <a:ext cx="389850" cy="323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1" b="1" i="0" u="none" strike="noStrike" kern="1200" cap="none" spc="0" normalizeH="0" baseline="0" noProof="0" dirty="0">
                <a:ln>
                  <a:noFill/>
                </a:ln>
                <a:solidFill>
                  <a:prstClr val="white"/>
                </a:solidFill>
                <a:effectLst/>
                <a:uLnTx/>
                <a:uFillTx/>
                <a:latin typeface="Corporate S Bold"/>
                <a:ea typeface="+mn-ea"/>
                <a:cs typeface="Corporate S Bold"/>
              </a:rPr>
              <a:t>3  </a:t>
            </a:r>
          </a:p>
        </p:txBody>
      </p:sp>
      <p:sp>
        <p:nvSpPr>
          <p:cNvPr id="26" name="TextBox 25"/>
          <p:cNvSpPr txBox="1"/>
          <p:nvPr/>
        </p:nvSpPr>
        <p:spPr>
          <a:xfrm>
            <a:off x="2242679" y="2897121"/>
            <a:ext cx="3399329" cy="3696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2" i="0" u="none" strike="noStrike" kern="1200" cap="none" spc="0" normalizeH="0" baseline="0" noProof="0" dirty="0">
                <a:ln>
                  <a:noFill/>
                </a:ln>
                <a:solidFill>
                  <a:srgbClr val="5B9BD5">
                    <a:lumMod val="75000"/>
                  </a:srgbClr>
                </a:solidFill>
                <a:effectLst/>
                <a:uLnTx/>
                <a:uFillTx/>
                <a:latin typeface="Myriad Pro"/>
                <a:ea typeface="+mn-ea"/>
                <a:cs typeface="Myriad Pro"/>
              </a:rPr>
              <a:t>Ineffective ways to reduce cost </a:t>
            </a:r>
          </a:p>
        </p:txBody>
      </p:sp>
      <p:sp>
        <p:nvSpPr>
          <p:cNvPr id="27" name="TextBox 26"/>
          <p:cNvSpPr txBox="1"/>
          <p:nvPr/>
        </p:nvSpPr>
        <p:spPr>
          <a:xfrm>
            <a:off x="1860733" y="3818848"/>
            <a:ext cx="2467342" cy="3696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2" b="1" i="0" u="none" strike="noStrike" kern="1200" cap="none" spc="0" normalizeH="0" baseline="0" noProof="0" dirty="0">
                <a:ln>
                  <a:noFill/>
                </a:ln>
                <a:solidFill>
                  <a:srgbClr val="5B9BD5">
                    <a:lumMod val="75000"/>
                  </a:srgbClr>
                </a:solidFill>
                <a:effectLst/>
                <a:uLnTx/>
                <a:uFillTx/>
                <a:latin typeface="Myriad Pro"/>
                <a:ea typeface="+mn-ea"/>
                <a:cs typeface="Myriad Pro"/>
              </a:rPr>
              <a:t>Elements of success</a:t>
            </a:r>
          </a:p>
        </p:txBody>
      </p:sp>
    </p:spTree>
    <p:extLst>
      <p:ext uri="{BB962C8B-B14F-4D97-AF65-F5344CB8AC3E}">
        <p14:creationId xmlns:p14="http://schemas.microsoft.com/office/powerpoint/2010/main" val="19307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1301899" y="434728"/>
            <a:ext cx="5408558" cy="815074"/>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endParaRPr lang="en-US" sz="2800" dirty="0">
              <a:solidFill>
                <a:schemeClr val="accent5">
                  <a:lumMod val="75000"/>
                </a:schemeClr>
              </a:solidFill>
              <a:latin typeface="Myriad Pro"/>
              <a:cs typeface="Myriad Pro"/>
            </a:endParaRPr>
          </a:p>
        </p:txBody>
      </p:sp>
      <p:sp>
        <p:nvSpPr>
          <p:cNvPr id="7" name="Rectangle 6"/>
          <p:cNvSpPr/>
          <p:nvPr/>
        </p:nvSpPr>
        <p:spPr>
          <a:xfrm>
            <a:off x="1199364" y="2447491"/>
            <a:ext cx="6381044" cy="932535"/>
          </a:xfrm>
          <a:prstGeom prst="rect">
            <a:avLst/>
          </a:prstGeom>
        </p:spPr>
        <p:txBody>
          <a:bodyPr vert="horz" lIns="68644" tIns="34322" rIns="68644" bIns="34322" rtlCol="0" anchor="ctr">
            <a:noAutofit/>
          </a:bodyPr>
          <a:lstStyle/>
          <a:p>
            <a:pPr marL="429025" indent="-429025">
              <a:spcBef>
                <a:spcPct val="0"/>
              </a:spcBef>
              <a:buFont typeface="+mj-lt"/>
              <a:buAutoNum type="arabicPeriod" startAt="2"/>
            </a:pPr>
            <a:endParaRPr lang="en-US" sz="2800" dirty="0">
              <a:latin typeface="+mj-lt"/>
              <a:ea typeface="+mj-ea"/>
              <a:cs typeface="+mj-cs"/>
            </a:endParaRPr>
          </a:p>
        </p:txBody>
      </p:sp>
      <p:sp>
        <p:nvSpPr>
          <p:cNvPr id="8" name="Rectangle 7"/>
          <p:cNvSpPr/>
          <p:nvPr/>
        </p:nvSpPr>
        <p:spPr>
          <a:xfrm>
            <a:off x="1199365" y="3343689"/>
            <a:ext cx="6804810" cy="1000080"/>
          </a:xfrm>
          <a:prstGeom prst="rect">
            <a:avLst/>
          </a:prstGeom>
        </p:spPr>
        <p:txBody>
          <a:bodyPr vert="horz" lIns="68644" tIns="34322" rIns="68644" bIns="34322" rtlCol="0" anchor="ctr">
            <a:noAutofit/>
          </a:bodyPr>
          <a:lstStyle/>
          <a:p>
            <a:pPr marL="429025" indent="-429025">
              <a:spcBef>
                <a:spcPct val="0"/>
              </a:spcBef>
              <a:buFont typeface="+mj-lt"/>
              <a:buAutoNum type="arabicPeriod" startAt="3"/>
            </a:pPr>
            <a:endParaRPr lang="en-US" sz="2800" dirty="0">
              <a:latin typeface="+mj-lt"/>
              <a:ea typeface="+mj-ea"/>
              <a:cs typeface="+mj-cs"/>
            </a:endParaRPr>
          </a:p>
        </p:txBody>
      </p:sp>
      <p:sp>
        <p:nvSpPr>
          <p:cNvPr id="11" name="Rectangle 10"/>
          <p:cNvSpPr/>
          <p:nvPr/>
        </p:nvSpPr>
        <p:spPr>
          <a:xfrm>
            <a:off x="857400" y="1572941"/>
            <a:ext cx="8164647" cy="1640486"/>
          </a:xfrm>
          <a:prstGeom prst="rect">
            <a:avLst/>
          </a:prstGeom>
        </p:spPr>
        <p:txBody>
          <a:bodyPr vert="horz" lIns="68644" tIns="34322" rIns="68644" bIns="34322" rtlCol="0" anchor="ctr">
            <a:noAutofit/>
          </a:bodyPr>
          <a:lstStyle/>
          <a:p>
            <a:pPr marL="429025" indent="-429025">
              <a:spcBef>
                <a:spcPct val="0"/>
              </a:spcBef>
              <a:buFont typeface="+mj-lt"/>
              <a:buAutoNum type="arabicPeriod"/>
            </a:pPr>
            <a:r>
              <a:rPr lang="en-US" sz="1600" dirty="0" smtClean="0"/>
              <a:t>To really believe that you need to save on cost </a:t>
            </a:r>
          </a:p>
          <a:p>
            <a:pPr marL="429025" indent="-429025">
              <a:spcBef>
                <a:spcPct val="0"/>
              </a:spcBef>
              <a:buFont typeface="+mj-lt"/>
              <a:buAutoNum type="arabicPeriod"/>
            </a:pPr>
            <a:r>
              <a:rPr lang="en-US" sz="1600" dirty="0" smtClean="0"/>
              <a:t>Each </a:t>
            </a:r>
            <a:r>
              <a:rPr lang="en-US" sz="1600" dirty="0"/>
              <a:t>claim cost reduction initiative </a:t>
            </a:r>
            <a:r>
              <a:rPr lang="en-US" sz="1600" dirty="0" smtClean="0"/>
              <a:t>to be evaluated </a:t>
            </a:r>
            <a:r>
              <a:rPr lang="en-US" sz="1600" dirty="0"/>
              <a:t>from the 3 angles: access, quality, and </a:t>
            </a:r>
            <a:r>
              <a:rPr lang="en-US" sz="1600" dirty="0" smtClean="0"/>
              <a:t>cost, and evaluation </a:t>
            </a:r>
            <a:r>
              <a:rPr lang="en-US" sz="1600" dirty="0"/>
              <a:t>should be over the short term and long term </a:t>
            </a:r>
            <a:endParaRPr lang="en-US" sz="1600" dirty="0" smtClean="0"/>
          </a:p>
          <a:p>
            <a:pPr marL="429025" indent="-429025">
              <a:spcBef>
                <a:spcPct val="0"/>
              </a:spcBef>
              <a:buFont typeface="+mj-lt"/>
              <a:buAutoNum type="arabicPeriod"/>
            </a:pPr>
            <a:r>
              <a:rPr lang="en-US" sz="1600" dirty="0"/>
              <a:t>Finally, </a:t>
            </a:r>
            <a:r>
              <a:rPr lang="en-US" sz="1600" b="1" dirty="0"/>
              <a:t>most sustainable claim cost control initiatives for payers are the initiatives that encourage providers cost efficiency too</a:t>
            </a:r>
            <a:r>
              <a:rPr lang="en-US" sz="1600" dirty="0"/>
              <a:t>, so when a provider have a lower cost of  a total service, he will be less likely to resist a small total service price reduction, such as DRGs and homecare bundled services- </a:t>
            </a:r>
            <a:r>
              <a:rPr lang="en-US" sz="1600" b="1" dirty="0"/>
              <a:t>so bundling while monitoring and rewarding positive outcomes are the keys to ensure financial efficiency and sustainability</a:t>
            </a:r>
          </a:p>
          <a:p>
            <a:pPr marL="429025" indent="-429025">
              <a:spcBef>
                <a:spcPct val="0"/>
              </a:spcBef>
              <a:buFont typeface="+mj-lt"/>
              <a:buAutoNum type="arabicPeriod"/>
            </a:pPr>
            <a:endParaRPr lang="en-US" sz="1600" dirty="0">
              <a:latin typeface="+mj-lt"/>
              <a:ea typeface="+mj-ea"/>
              <a:cs typeface="+mj-cs"/>
            </a:endParaRPr>
          </a:p>
        </p:txBody>
      </p:sp>
      <p:sp>
        <p:nvSpPr>
          <p:cNvPr id="9" name="TextBox 8"/>
          <p:cNvSpPr txBox="1"/>
          <p:nvPr/>
        </p:nvSpPr>
        <p:spPr>
          <a:xfrm>
            <a:off x="1482010" y="705230"/>
            <a:ext cx="3743332" cy="523220"/>
          </a:xfrm>
          <a:prstGeom prst="rect">
            <a:avLst/>
          </a:prstGeom>
          <a:noFill/>
        </p:spPr>
        <p:txBody>
          <a:bodyPr wrap="none" rtlCol="0">
            <a:spAutoFit/>
          </a:bodyPr>
          <a:lstStyle/>
          <a:p>
            <a:r>
              <a:rPr lang="en-US" sz="2800" b="1" dirty="0">
                <a:solidFill>
                  <a:schemeClr val="accent5">
                    <a:lumMod val="75000"/>
                  </a:schemeClr>
                </a:solidFill>
                <a:latin typeface="Myriad Pro"/>
                <a:cs typeface="Myriad Pro"/>
              </a:rPr>
              <a:t>Elements of </a:t>
            </a:r>
            <a:r>
              <a:rPr lang="en-US" sz="2800" b="1" dirty="0" smtClean="0">
                <a:solidFill>
                  <a:schemeClr val="accent5">
                    <a:lumMod val="75000"/>
                  </a:schemeClr>
                </a:solidFill>
                <a:latin typeface="Myriad Pro"/>
                <a:cs typeface="Myriad Pro"/>
              </a:rPr>
              <a:t>success</a:t>
            </a:r>
            <a:endParaRPr lang="en-US" sz="2800" b="1" dirty="0">
              <a:solidFill>
                <a:schemeClr val="accent5">
                  <a:lumMod val="75000"/>
                </a:schemeClr>
              </a:solidFill>
              <a:latin typeface="Myriad Pro"/>
              <a:cs typeface="Myriad Pro"/>
            </a:endParaRPr>
          </a:p>
        </p:txBody>
      </p:sp>
      <p:sp>
        <p:nvSpPr>
          <p:cNvPr id="10" name="Rounded Rectangle 9"/>
          <p:cNvSpPr/>
          <p:nvPr/>
        </p:nvSpPr>
        <p:spPr>
          <a:xfrm>
            <a:off x="1254232" y="5056101"/>
            <a:ext cx="1465825" cy="896581"/>
          </a:xfrm>
          <a:prstGeom prst="roundRect">
            <a:avLst/>
          </a:prstGeom>
          <a:solidFill>
            <a:schemeClr val="accent1">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p>
        </p:txBody>
      </p:sp>
      <p:sp>
        <p:nvSpPr>
          <p:cNvPr id="13" name="Rounded Rectangle 12"/>
          <p:cNvSpPr/>
          <p:nvPr/>
        </p:nvSpPr>
        <p:spPr>
          <a:xfrm>
            <a:off x="1239500" y="3913981"/>
            <a:ext cx="1437223" cy="896581"/>
          </a:xfrm>
          <a:prstGeom prst="roundRect">
            <a:avLst/>
          </a:prstGeom>
          <a:solidFill>
            <a:schemeClr val="accent1">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p>
        </p:txBody>
      </p:sp>
      <p:sp>
        <p:nvSpPr>
          <p:cNvPr id="14" name="Rounded Rectangle 13"/>
          <p:cNvSpPr/>
          <p:nvPr/>
        </p:nvSpPr>
        <p:spPr>
          <a:xfrm>
            <a:off x="2775650" y="5070917"/>
            <a:ext cx="1465825" cy="896581"/>
          </a:xfrm>
          <a:prstGeom prst="roundRect">
            <a:avLst/>
          </a:prstGeom>
          <a:solidFill>
            <a:schemeClr val="accent1">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p>
        </p:txBody>
      </p:sp>
      <p:cxnSp>
        <p:nvCxnSpPr>
          <p:cNvPr id="18" name="Straight Connector 17"/>
          <p:cNvCxnSpPr/>
          <p:nvPr/>
        </p:nvCxnSpPr>
        <p:spPr>
          <a:xfrm>
            <a:off x="3441648" y="4514615"/>
            <a:ext cx="1174927" cy="20429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39354" y="5091745"/>
            <a:ext cx="1267998" cy="830997"/>
          </a:xfrm>
          <a:prstGeom prst="rect">
            <a:avLst/>
          </a:prstGeom>
          <a:noFill/>
        </p:spPr>
        <p:txBody>
          <a:bodyPr wrap="square" rtlCol="0">
            <a:spAutoFit/>
          </a:bodyPr>
          <a:lstStyle/>
          <a:p>
            <a:r>
              <a:rPr lang="en-US" sz="1200" b="1" dirty="0">
                <a:solidFill>
                  <a:schemeClr val="tx2"/>
                </a:solidFill>
              </a:rPr>
              <a:t>3. Providers : </a:t>
            </a:r>
          </a:p>
          <a:p>
            <a:r>
              <a:rPr lang="en-US" sz="1200" dirty="0">
                <a:solidFill>
                  <a:schemeClr val="tx2"/>
                </a:solidFill>
              </a:rPr>
              <a:t>Public, </a:t>
            </a:r>
          </a:p>
          <a:p>
            <a:r>
              <a:rPr lang="en-US" sz="1200" dirty="0">
                <a:solidFill>
                  <a:schemeClr val="tx2"/>
                </a:solidFill>
              </a:rPr>
              <a:t>Private, </a:t>
            </a:r>
          </a:p>
          <a:p>
            <a:r>
              <a:rPr lang="en-US" sz="1200" dirty="0">
                <a:solidFill>
                  <a:schemeClr val="tx2"/>
                </a:solidFill>
              </a:rPr>
              <a:t>Abroad</a:t>
            </a:r>
          </a:p>
        </p:txBody>
      </p:sp>
      <p:cxnSp>
        <p:nvCxnSpPr>
          <p:cNvPr id="20" name="Straight Connector 19"/>
          <p:cNvCxnSpPr/>
          <p:nvPr/>
        </p:nvCxnSpPr>
        <p:spPr>
          <a:xfrm>
            <a:off x="3441648" y="3881668"/>
            <a:ext cx="1174927" cy="2312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273300" y="3952074"/>
            <a:ext cx="1475359" cy="830997"/>
          </a:xfrm>
          <a:prstGeom prst="rect">
            <a:avLst/>
          </a:prstGeom>
          <a:noFill/>
        </p:spPr>
        <p:txBody>
          <a:bodyPr wrap="square" rtlCol="0">
            <a:spAutoFit/>
          </a:bodyPr>
          <a:lstStyle/>
          <a:p>
            <a:r>
              <a:rPr lang="en-US" sz="1200" b="1" dirty="0">
                <a:solidFill>
                  <a:schemeClr val="tx2"/>
                </a:solidFill>
              </a:rPr>
              <a:t>1. Encounter Type: </a:t>
            </a:r>
          </a:p>
          <a:p>
            <a:r>
              <a:rPr lang="en-US" sz="1200" dirty="0">
                <a:solidFill>
                  <a:schemeClr val="tx2"/>
                </a:solidFill>
              </a:rPr>
              <a:t>Inpatient, </a:t>
            </a:r>
          </a:p>
          <a:p>
            <a:r>
              <a:rPr lang="en-US" sz="1200" dirty="0">
                <a:solidFill>
                  <a:schemeClr val="tx2"/>
                </a:solidFill>
              </a:rPr>
              <a:t>Outpatient,</a:t>
            </a:r>
          </a:p>
          <a:p>
            <a:r>
              <a:rPr lang="en-US" sz="1200" dirty="0">
                <a:solidFill>
                  <a:schemeClr val="tx2"/>
                </a:solidFill>
              </a:rPr>
              <a:t>Emergency</a:t>
            </a:r>
          </a:p>
        </p:txBody>
      </p:sp>
      <p:sp>
        <p:nvSpPr>
          <p:cNvPr id="22" name="TextBox 21"/>
          <p:cNvSpPr txBox="1"/>
          <p:nvPr/>
        </p:nvSpPr>
        <p:spPr>
          <a:xfrm>
            <a:off x="1301901" y="5080530"/>
            <a:ext cx="1446757" cy="830997"/>
          </a:xfrm>
          <a:prstGeom prst="rect">
            <a:avLst/>
          </a:prstGeom>
          <a:noFill/>
        </p:spPr>
        <p:txBody>
          <a:bodyPr wrap="square" rtlCol="0">
            <a:spAutoFit/>
          </a:bodyPr>
          <a:lstStyle/>
          <a:p>
            <a:r>
              <a:rPr lang="en-US" sz="1200" b="1" dirty="0">
                <a:solidFill>
                  <a:schemeClr val="tx2"/>
                </a:solidFill>
              </a:rPr>
              <a:t>2. Member group: </a:t>
            </a:r>
          </a:p>
          <a:p>
            <a:r>
              <a:rPr lang="en-US" sz="1200" dirty="0">
                <a:solidFill>
                  <a:schemeClr val="tx2"/>
                </a:solidFill>
              </a:rPr>
              <a:t>Basic, </a:t>
            </a:r>
          </a:p>
          <a:p>
            <a:r>
              <a:rPr lang="en-US" sz="1200" dirty="0">
                <a:solidFill>
                  <a:schemeClr val="tx2"/>
                </a:solidFill>
              </a:rPr>
              <a:t>Enhanced, </a:t>
            </a:r>
          </a:p>
          <a:p>
            <a:r>
              <a:rPr lang="en-US" sz="1200" dirty="0">
                <a:solidFill>
                  <a:schemeClr val="tx2"/>
                </a:solidFill>
              </a:rPr>
              <a:t>Thiqa</a:t>
            </a:r>
          </a:p>
        </p:txBody>
      </p:sp>
      <p:pic>
        <p:nvPicPr>
          <p:cNvPr id="2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635" y="2717149"/>
            <a:ext cx="914380" cy="191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5963937" y="5077213"/>
            <a:ext cx="1706554" cy="896581"/>
          </a:xfrm>
          <a:prstGeom prst="roundRect">
            <a:avLst/>
          </a:prstGeom>
          <a:solidFill>
            <a:schemeClr val="accent1">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p>
        </p:txBody>
      </p:sp>
      <p:sp>
        <p:nvSpPr>
          <p:cNvPr id="25" name="TextBox 24"/>
          <p:cNvSpPr txBox="1"/>
          <p:nvPr/>
        </p:nvSpPr>
        <p:spPr>
          <a:xfrm>
            <a:off x="6017671" y="5062783"/>
            <a:ext cx="1808170" cy="830997"/>
          </a:xfrm>
          <a:prstGeom prst="rect">
            <a:avLst/>
          </a:prstGeom>
          <a:noFill/>
        </p:spPr>
        <p:txBody>
          <a:bodyPr wrap="square" rtlCol="0">
            <a:spAutoFit/>
          </a:bodyPr>
          <a:lstStyle/>
          <a:p>
            <a:r>
              <a:rPr lang="en-US" sz="1200" b="1" dirty="0">
                <a:solidFill>
                  <a:schemeClr val="tx2"/>
                </a:solidFill>
              </a:rPr>
              <a:t>5. Increase reason : </a:t>
            </a:r>
          </a:p>
          <a:p>
            <a:r>
              <a:rPr lang="en-US" sz="1200" dirty="0">
                <a:solidFill>
                  <a:schemeClr val="tx2"/>
                </a:solidFill>
              </a:rPr>
              <a:t>Population Increase, </a:t>
            </a:r>
          </a:p>
          <a:p>
            <a:r>
              <a:rPr lang="en-US" sz="1200" dirty="0">
                <a:solidFill>
                  <a:schemeClr val="tx2"/>
                </a:solidFill>
              </a:rPr>
              <a:t>Utilization change, </a:t>
            </a:r>
          </a:p>
          <a:p>
            <a:r>
              <a:rPr lang="en-US" sz="1200" dirty="0">
                <a:solidFill>
                  <a:schemeClr val="tx2"/>
                </a:solidFill>
              </a:rPr>
              <a:t>Price Inflation</a:t>
            </a:r>
          </a:p>
        </p:txBody>
      </p:sp>
      <p:sp>
        <p:nvSpPr>
          <p:cNvPr id="26" name="Rounded Rectangle 25"/>
          <p:cNvSpPr/>
          <p:nvPr/>
        </p:nvSpPr>
        <p:spPr>
          <a:xfrm>
            <a:off x="4343239" y="5083579"/>
            <a:ext cx="1558411" cy="896581"/>
          </a:xfrm>
          <a:prstGeom prst="roundRect">
            <a:avLst/>
          </a:prstGeom>
          <a:solidFill>
            <a:schemeClr val="accent1">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7" name="TextBox 26"/>
          <p:cNvSpPr txBox="1"/>
          <p:nvPr/>
        </p:nvSpPr>
        <p:spPr>
          <a:xfrm>
            <a:off x="4359326" y="5068981"/>
            <a:ext cx="1427570" cy="830997"/>
          </a:xfrm>
          <a:prstGeom prst="rect">
            <a:avLst/>
          </a:prstGeom>
          <a:noFill/>
        </p:spPr>
        <p:txBody>
          <a:bodyPr wrap="square" rtlCol="0">
            <a:spAutoFit/>
          </a:bodyPr>
          <a:lstStyle/>
          <a:p>
            <a:r>
              <a:rPr lang="en-US" sz="1200" b="1" dirty="0">
                <a:solidFill>
                  <a:schemeClr val="tx2"/>
                </a:solidFill>
              </a:rPr>
              <a:t>4. Diagnosis Group: </a:t>
            </a:r>
          </a:p>
          <a:p>
            <a:r>
              <a:rPr lang="en-US" sz="1200" dirty="0">
                <a:solidFill>
                  <a:schemeClr val="tx2"/>
                </a:solidFill>
              </a:rPr>
              <a:t>Respiratory, </a:t>
            </a:r>
          </a:p>
          <a:p>
            <a:r>
              <a:rPr lang="en-US" sz="1200" dirty="0">
                <a:solidFill>
                  <a:schemeClr val="tx2"/>
                </a:solidFill>
              </a:rPr>
              <a:t>Circulatory,</a:t>
            </a:r>
          </a:p>
          <a:p>
            <a:r>
              <a:rPr lang="en-US" sz="1200" dirty="0">
                <a:solidFill>
                  <a:schemeClr val="tx2"/>
                </a:solidFill>
              </a:rPr>
              <a:t>Digestive, …</a:t>
            </a:r>
          </a:p>
        </p:txBody>
      </p:sp>
      <p:pic>
        <p:nvPicPr>
          <p:cNvPr id="4" name="Picture 3"/>
          <p:cNvPicPr>
            <a:picLocks noChangeAspect="1"/>
          </p:cNvPicPr>
          <p:nvPr/>
        </p:nvPicPr>
        <p:blipFill>
          <a:blip r:embed="rId3"/>
          <a:stretch>
            <a:fillRect/>
          </a:stretch>
        </p:blipFill>
        <p:spPr>
          <a:xfrm>
            <a:off x="4287512" y="2931775"/>
            <a:ext cx="2416650" cy="2163535"/>
          </a:xfrm>
          <a:prstGeom prst="rect">
            <a:avLst/>
          </a:prstGeom>
        </p:spPr>
      </p:pic>
    </p:spTree>
    <p:extLst>
      <p:ext uri="{BB962C8B-B14F-4D97-AF65-F5344CB8AC3E}">
        <p14:creationId xmlns:p14="http://schemas.microsoft.com/office/powerpoint/2010/main" val="366486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3" grpId="0" animBg="1"/>
      <p:bldP spid="14" grpId="0" animBg="1"/>
      <p:bldP spid="19" grpId="0"/>
      <p:bldP spid="21" grpId="0"/>
      <p:bldP spid="22" grpId="0"/>
      <p:bldP spid="24" grpId="0" animBg="1"/>
      <p:bldP spid="25"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6853" y="143542"/>
            <a:ext cx="6890241" cy="815074"/>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lvl="0"/>
            <a:r>
              <a:rPr lang="en-US" b="1" dirty="0">
                <a:solidFill>
                  <a:schemeClr val="bg1"/>
                </a:solidFill>
              </a:rPr>
              <a:t>Data Analytics  </a:t>
            </a:r>
            <a:r>
              <a:rPr lang="en-US" b="1" dirty="0" smtClean="0">
                <a:solidFill>
                  <a:schemeClr val="bg1"/>
                </a:solidFill>
              </a:rPr>
              <a:t>can </a:t>
            </a:r>
            <a:r>
              <a:rPr lang="en-US" b="1" dirty="0">
                <a:solidFill>
                  <a:schemeClr val="bg1"/>
                </a:solidFill>
              </a:rPr>
              <a:t>also </a:t>
            </a:r>
            <a:r>
              <a:rPr lang="en-US" b="1" dirty="0" smtClean="0">
                <a:solidFill>
                  <a:schemeClr val="bg1"/>
                </a:solidFill>
              </a:rPr>
              <a:t>be used </a:t>
            </a:r>
            <a:r>
              <a:rPr lang="en-US" b="1" dirty="0">
                <a:solidFill>
                  <a:schemeClr val="bg1"/>
                </a:solidFill>
              </a:rPr>
              <a:t>in monitoring utilization and financial </a:t>
            </a:r>
            <a:r>
              <a:rPr lang="en-US" b="1" dirty="0" smtClean="0">
                <a:solidFill>
                  <a:schemeClr val="bg1"/>
                </a:solidFill>
              </a:rPr>
              <a:t>sustainability on  a daily basis</a:t>
            </a:r>
            <a:endParaRPr lang="en-US" b="1" dirty="0">
              <a:solidFill>
                <a:schemeClr val="bg1"/>
              </a:solidFill>
            </a:endParaRPr>
          </a:p>
        </p:txBody>
      </p:sp>
      <p:pic>
        <p:nvPicPr>
          <p:cNvPr id="5" name="Picture 4"/>
          <p:cNvPicPr>
            <a:picLocks noChangeAspect="1"/>
          </p:cNvPicPr>
          <p:nvPr/>
        </p:nvPicPr>
        <p:blipFill>
          <a:blip r:embed="rId2"/>
          <a:stretch>
            <a:fillRect/>
          </a:stretch>
        </p:blipFill>
        <p:spPr>
          <a:xfrm>
            <a:off x="469747" y="1315321"/>
            <a:ext cx="8244452" cy="4578513"/>
          </a:xfrm>
          <a:prstGeom prst="rect">
            <a:avLst/>
          </a:prstGeom>
        </p:spPr>
      </p:pic>
    </p:spTree>
    <p:extLst>
      <p:ext uri="{BB962C8B-B14F-4D97-AF65-F5344CB8AC3E}">
        <p14:creationId xmlns:p14="http://schemas.microsoft.com/office/powerpoint/2010/main" val="304256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40" y="1173708"/>
            <a:ext cx="8097837" cy="4237868"/>
          </a:xfrm>
          <a:prstGeom prst="rect">
            <a:avLst/>
          </a:prstGeom>
        </p:spPr>
      </p:pic>
    </p:spTree>
    <p:extLst>
      <p:ext uri="{BB962C8B-B14F-4D97-AF65-F5344CB8AC3E}">
        <p14:creationId xmlns:p14="http://schemas.microsoft.com/office/powerpoint/2010/main" val="37661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600" y="1194185"/>
            <a:ext cx="6514357" cy="4351338"/>
          </a:xfrm>
        </p:spPr>
      </p:pic>
      <p:pic>
        <p:nvPicPr>
          <p:cNvPr id="5" name="Picture 4"/>
          <p:cNvPicPr>
            <a:picLocks noChangeAspect="1"/>
          </p:cNvPicPr>
          <p:nvPr/>
        </p:nvPicPr>
        <p:blipFill>
          <a:blip r:embed="rId3"/>
          <a:stretch>
            <a:fillRect/>
          </a:stretch>
        </p:blipFill>
        <p:spPr>
          <a:xfrm>
            <a:off x="421862" y="363784"/>
            <a:ext cx="2143918" cy="2217687"/>
          </a:xfrm>
          <a:prstGeom prst="rect">
            <a:avLst/>
          </a:prstGeom>
        </p:spPr>
      </p:pic>
      <p:pic>
        <p:nvPicPr>
          <p:cNvPr id="6"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292230" y="3586639"/>
            <a:ext cx="2403181" cy="2403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3777" y="632856"/>
            <a:ext cx="1812380" cy="1731830"/>
          </a:xfrm>
          <a:prstGeom prst="rect">
            <a:avLst/>
          </a:prstGeom>
        </p:spPr>
      </p:pic>
      <p:pic>
        <p:nvPicPr>
          <p:cNvPr id="8" name="Picture 7"/>
          <p:cNvPicPr>
            <a:picLocks noChangeAspect="1"/>
          </p:cNvPicPr>
          <p:nvPr/>
        </p:nvPicPr>
        <p:blipFill>
          <a:blip r:embed="rId6"/>
          <a:stretch>
            <a:fillRect/>
          </a:stretch>
        </p:blipFill>
        <p:spPr>
          <a:xfrm>
            <a:off x="5773003" y="3663696"/>
            <a:ext cx="3138986" cy="2371678"/>
          </a:xfrm>
          <a:prstGeom prst="rect">
            <a:avLst/>
          </a:prstGeom>
        </p:spPr>
      </p:pic>
    </p:spTree>
    <p:extLst>
      <p:ext uri="{BB962C8B-B14F-4D97-AF65-F5344CB8AC3E}">
        <p14:creationId xmlns:p14="http://schemas.microsoft.com/office/powerpoint/2010/main" val="12819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5" y="274638"/>
            <a:ext cx="9089571" cy="746442"/>
          </a:xfrm>
        </p:spPr>
        <p:txBody>
          <a:bodyPr>
            <a:noAutofit/>
          </a:bodyPr>
          <a:lstStyle/>
          <a:p>
            <a:pPr algn="l"/>
            <a:r>
              <a:rPr lang="en-US" sz="2400" dirty="0" smtClean="0">
                <a:solidFill>
                  <a:srgbClr val="FF0000"/>
                </a:solidFill>
              </a:rPr>
              <a:t>Where to start? </a:t>
            </a:r>
            <a:r>
              <a:rPr lang="en-US" sz="2400" dirty="0" smtClean="0">
                <a:solidFill>
                  <a:schemeClr val="tx2"/>
                </a:solidFill>
              </a:rPr>
              <a:t>If you have not done so already, we recommend having a detailed dashboard by count and dirham amount of the most granular level of data points available and identifying your </a:t>
            </a:r>
            <a:r>
              <a:rPr lang="en-US" sz="2400" b="1" dirty="0" smtClean="0">
                <a:solidFill>
                  <a:schemeClr val="tx2"/>
                </a:solidFill>
              </a:rPr>
              <a:t>actual cost, historical trends and projections: </a:t>
            </a:r>
            <a:endParaRPr lang="en-US" sz="2400" b="1" dirty="0">
              <a:solidFill>
                <a:schemeClr val="tx2"/>
              </a:solidFill>
            </a:endParaRPr>
          </a:p>
        </p:txBody>
      </p:sp>
      <p:sp>
        <p:nvSpPr>
          <p:cNvPr id="7" name="TextBox 6"/>
          <p:cNvSpPr txBox="1"/>
          <p:nvPr/>
        </p:nvSpPr>
        <p:spPr>
          <a:xfrm>
            <a:off x="76195" y="1300023"/>
            <a:ext cx="1719943" cy="5078313"/>
          </a:xfrm>
          <a:prstGeom prst="rect">
            <a:avLst/>
          </a:prstGeom>
          <a:noFill/>
        </p:spPr>
        <p:txBody>
          <a:bodyPr wrap="square" rtlCol="0">
            <a:spAutoFit/>
          </a:bodyPr>
          <a:lstStyle/>
          <a:p>
            <a:pPr>
              <a:lnSpc>
                <a:spcPct val="150000"/>
              </a:lnSpc>
            </a:pPr>
            <a:r>
              <a:rPr lang="en-US" dirty="0" smtClean="0">
                <a:solidFill>
                  <a:srgbClr val="C00000"/>
                </a:solidFill>
              </a:rPr>
              <a:t>Payers</a:t>
            </a:r>
          </a:p>
          <a:p>
            <a:pPr marL="285750" indent="-285750">
              <a:lnSpc>
                <a:spcPct val="150000"/>
              </a:lnSpc>
              <a:buFont typeface="Arial" panose="020B0604020202020204" pitchFamily="34" charset="0"/>
              <a:buChar char="•"/>
            </a:pPr>
            <a:r>
              <a:rPr lang="en-US" dirty="0" smtClean="0">
                <a:solidFill>
                  <a:schemeClr val="tx2"/>
                </a:solidFill>
              </a:rPr>
              <a:t>Product#</a:t>
            </a:r>
            <a:endParaRPr lang="en-US" dirty="0">
              <a:solidFill>
                <a:schemeClr val="tx2"/>
              </a:solidFill>
            </a:endParaRPr>
          </a:p>
          <a:p>
            <a:pPr marL="285750" indent="-285750">
              <a:lnSpc>
                <a:spcPct val="150000"/>
              </a:lnSpc>
              <a:buFont typeface="Arial" panose="020B0604020202020204" pitchFamily="34" charset="0"/>
              <a:buChar char="•"/>
            </a:pPr>
            <a:r>
              <a:rPr lang="en-US" dirty="0" smtClean="0">
                <a:solidFill>
                  <a:schemeClr val="tx2"/>
                </a:solidFill>
              </a:rPr>
              <a:t>Main Policyholder</a:t>
            </a:r>
          </a:p>
          <a:p>
            <a:pPr marL="285750" indent="-285750">
              <a:lnSpc>
                <a:spcPct val="150000"/>
              </a:lnSpc>
              <a:buFont typeface="Arial" panose="020B0604020202020204" pitchFamily="34" charset="0"/>
              <a:buChar char="•"/>
            </a:pPr>
            <a:r>
              <a:rPr lang="en-US" dirty="0" smtClean="0">
                <a:solidFill>
                  <a:schemeClr val="tx2"/>
                </a:solidFill>
              </a:rPr>
              <a:t>Facility</a:t>
            </a:r>
          </a:p>
          <a:p>
            <a:pPr marL="285750" indent="-285750">
              <a:lnSpc>
                <a:spcPct val="150000"/>
              </a:lnSpc>
              <a:buFont typeface="Arial" panose="020B0604020202020204" pitchFamily="34" charset="0"/>
              <a:buChar char="•"/>
            </a:pPr>
            <a:r>
              <a:rPr lang="en-US" dirty="0" smtClean="0">
                <a:solidFill>
                  <a:schemeClr val="tx2"/>
                </a:solidFill>
              </a:rPr>
              <a:t>Service </a:t>
            </a:r>
            <a:r>
              <a:rPr lang="en-US" dirty="0">
                <a:solidFill>
                  <a:schemeClr val="tx2"/>
                </a:solidFill>
              </a:rPr>
              <a:t>line </a:t>
            </a:r>
          </a:p>
          <a:p>
            <a:pPr marL="285750" indent="-285750">
              <a:lnSpc>
                <a:spcPct val="150000"/>
              </a:lnSpc>
              <a:buFont typeface="Arial" panose="020B0604020202020204" pitchFamily="34" charset="0"/>
              <a:buChar char="•"/>
            </a:pPr>
            <a:r>
              <a:rPr lang="en-US" dirty="0" smtClean="0">
                <a:solidFill>
                  <a:schemeClr val="tx2"/>
                </a:solidFill>
              </a:rPr>
              <a:t>Inpatient</a:t>
            </a:r>
            <a:endParaRPr lang="en-US" dirty="0">
              <a:solidFill>
                <a:schemeClr val="tx2"/>
              </a:solidFill>
            </a:endParaRPr>
          </a:p>
          <a:p>
            <a:pPr marL="285750" indent="-285750">
              <a:lnSpc>
                <a:spcPct val="150000"/>
              </a:lnSpc>
              <a:buFont typeface="Arial" panose="020B0604020202020204" pitchFamily="34" charset="0"/>
              <a:buChar char="•"/>
            </a:pPr>
            <a:r>
              <a:rPr lang="en-US" dirty="0">
                <a:solidFill>
                  <a:schemeClr val="tx2"/>
                </a:solidFill>
              </a:rPr>
              <a:t>Outpatient</a:t>
            </a:r>
          </a:p>
          <a:p>
            <a:pPr marL="285750" indent="-285750">
              <a:lnSpc>
                <a:spcPct val="150000"/>
              </a:lnSpc>
              <a:buFont typeface="Arial" panose="020B0604020202020204" pitchFamily="34" charset="0"/>
              <a:buChar char="•"/>
            </a:pPr>
            <a:r>
              <a:rPr lang="en-US" dirty="0" smtClean="0">
                <a:solidFill>
                  <a:schemeClr val="tx2"/>
                </a:solidFill>
              </a:rPr>
              <a:t>Service type</a:t>
            </a:r>
            <a:endParaRPr lang="en-US" dirty="0">
              <a:solidFill>
                <a:schemeClr val="tx2"/>
              </a:solidFill>
            </a:endParaRPr>
          </a:p>
          <a:p>
            <a:pPr marL="285750" indent="-285750">
              <a:lnSpc>
                <a:spcPct val="150000"/>
              </a:lnSpc>
              <a:buFont typeface="Arial" panose="020B0604020202020204" pitchFamily="34" charset="0"/>
              <a:buChar char="•"/>
            </a:pPr>
            <a:r>
              <a:rPr lang="en-US" dirty="0" smtClean="0">
                <a:solidFill>
                  <a:schemeClr val="tx2"/>
                </a:solidFill>
              </a:rPr>
              <a:t>Quality &amp; Financial KPIs</a:t>
            </a:r>
            <a:endParaRPr lang="en-US" dirty="0">
              <a:solidFill>
                <a:srgbClr val="C00000"/>
              </a:solidFill>
            </a:endParaRPr>
          </a:p>
        </p:txBody>
      </p:sp>
      <p:sp>
        <p:nvSpPr>
          <p:cNvPr id="8" name="TextBox 7"/>
          <p:cNvSpPr txBox="1"/>
          <p:nvPr/>
        </p:nvSpPr>
        <p:spPr>
          <a:xfrm>
            <a:off x="7489372" y="1300024"/>
            <a:ext cx="1545772" cy="5078313"/>
          </a:xfrm>
          <a:prstGeom prst="rect">
            <a:avLst/>
          </a:prstGeom>
          <a:noFill/>
        </p:spPr>
        <p:txBody>
          <a:bodyPr wrap="square" rtlCol="0">
            <a:spAutoFit/>
          </a:bodyPr>
          <a:lstStyle/>
          <a:p>
            <a:pPr>
              <a:lnSpc>
                <a:spcPct val="150000"/>
              </a:lnSpc>
            </a:pPr>
            <a:r>
              <a:rPr lang="en-US" dirty="0" smtClean="0">
                <a:solidFill>
                  <a:srgbClr val="C00000"/>
                </a:solidFill>
              </a:rPr>
              <a:t>Providers</a:t>
            </a:r>
          </a:p>
          <a:p>
            <a:pPr marL="285750" indent="-285750">
              <a:lnSpc>
                <a:spcPct val="150000"/>
              </a:lnSpc>
              <a:buFont typeface="Arial" panose="020B0604020202020204" pitchFamily="34" charset="0"/>
              <a:buChar char="•"/>
            </a:pPr>
            <a:r>
              <a:rPr lang="en-US" dirty="0" smtClean="0">
                <a:solidFill>
                  <a:schemeClr val="tx2"/>
                </a:solidFill>
              </a:rPr>
              <a:t>Facility #</a:t>
            </a:r>
          </a:p>
          <a:p>
            <a:pPr marL="285750" indent="-285750">
              <a:lnSpc>
                <a:spcPct val="150000"/>
              </a:lnSpc>
              <a:buFont typeface="Arial" panose="020B0604020202020204" pitchFamily="34" charset="0"/>
              <a:buChar char="•"/>
            </a:pPr>
            <a:r>
              <a:rPr lang="en-US" dirty="0" smtClean="0">
                <a:solidFill>
                  <a:schemeClr val="tx2"/>
                </a:solidFill>
              </a:rPr>
              <a:t>Service line </a:t>
            </a:r>
          </a:p>
          <a:p>
            <a:pPr marL="285750" indent="-285750">
              <a:lnSpc>
                <a:spcPct val="150000"/>
              </a:lnSpc>
              <a:buFont typeface="Arial" panose="020B0604020202020204" pitchFamily="34" charset="0"/>
              <a:buChar char="•"/>
            </a:pPr>
            <a:r>
              <a:rPr lang="en-US" dirty="0" smtClean="0">
                <a:solidFill>
                  <a:schemeClr val="tx2"/>
                </a:solidFill>
              </a:rPr>
              <a:t>Doctor</a:t>
            </a:r>
          </a:p>
          <a:p>
            <a:pPr marL="285750" indent="-285750">
              <a:lnSpc>
                <a:spcPct val="150000"/>
              </a:lnSpc>
              <a:buFont typeface="Arial" panose="020B0604020202020204" pitchFamily="34" charset="0"/>
              <a:buChar char="•"/>
            </a:pPr>
            <a:r>
              <a:rPr lang="en-US" dirty="0" smtClean="0">
                <a:solidFill>
                  <a:schemeClr val="tx2"/>
                </a:solidFill>
              </a:rPr>
              <a:t>Nurses</a:t>
            </a:r>
          </a:p>
          <a:p>
            <a:pPr marL="285750" indent="-285750">
              <a:lnSpc>
                <a:spcPct val="150000"/>
              </a:lnSpc>
              <a:buFont typeface="Arial" panose="020B0604020202020204" pitchFamily="34" charset="0"/>
              <a:buChar char="•"/>
            </a:pPr>
            <a:r>
              <a:rPr lang="en-US" dirty="0" smtClean="0">
                <a:solidFill>
                  <a:schemeClr val="tx2"/>
                </a:solidFill>
              </a:rPr>
              <a:t>Inpatient</a:t>
            </a:r>
          </a:p>
          <a:p>
            <a:pPr marL="285750" indent="-285750">
              <a:lnSpc>
                <a:spcPct val="150000"/>
              </a:lnSpc>
              <a:buFont typeface="Arial" panose="020B0604020202020204" pitchFamily="34" charset="0"/>
              <a:buChar char="•"/>
            </a:pPr>
            <a:r>
              <a:rPr lang="en-US" dirty="0" smtClean="0">
                <a:solidFill>
                  <a:schemeClr val="tx2"/>
                </a:solidFill>
              </a:rPr>
              <a:t>Outpatient</a:t>
            </a:r>
          </a:p>
          <a:p>
            <a:pPr marL="285750" indent="-285750">
              <a:lnSpc>
                <a:spcPct val="150000"/>
              </a:lnSpc>
              <a:buFont typeface="Arial" panose="020B0604020202020204" pitchFamily="34" charset="0"/>
              <a:buChar char="•"/>
            </a:pPr>
            <a:r>
              <a:rPr lang="en-US" dirty="0" smtClean="0">
                <a:solidFill>
                  <a:schemeClr val="tx2"/>
                </a:solidFill>
              </a:rPr>
              <a:t>Labs</a:t>
            </a:r>
          </a:p>
          <a:p>
            <a:pPr marL="285750" indent="-285750">
              <a:lnSpc>
                <a:spcPct val="150000"/>
              </a:lnSpc>
              <a:buFont typeface="Arial" panose="020B0604020202020204" pitchFamily="34" charset="0"/>
              <a:buChar char="•"/>
            </a:pPr>
            <a:r>
              <a:rPr lang="en-US" dirty="0" smtClean="0">
                <a:solidFill>
                  <a:schemeClr val="tx2"/>
                </a:solidFill>
              </a:rPr>
              <a:t>Pharma</a:t>
            </a:r>
          </a:p>
          <a:p>
            <a:pPr marL="285750" indent="-285750">
              <a:lnSpc>
                <a:spcPct val="150000"/>
              </a:lnSpc>
              <a:buFont typeface="Arial" panose="020B0604020202020204" pitchFamily="34" charset="0"/>
              <a:buChar char="•"/>
            </a:pPr>
            <a:r>
              <a:rPr lang="en-US" dirty="0" smtClean="0">
                <a:solidFill>
                  <a:schemeClr val="tx2"/>
                </a:solidFill>
              </a:rPr>
              <a:t>Quality &amp; Financial KPIs</a:t>
            </a:r>
            <a:endParaRPr lang="en-US" dirty="0">
              <a:solidFill>
                <a:srgbClr val="C00000"/>
              </a:solidFill>
            </a:endParaRPr>
          </a:p>
        </p:txBody>
      </p:sp>
      <p:pic>
        <p:nvPicPr>
          <p:cNvPr id="14" name="Picture 13"/>
          <p:cNvPicPr>
            <a:picLocks noChangeAspect="1"/>
          </p:cNvPicPr>
          <p:nvPr/>
        </p:nvPicPr>
        <p:blipFill>
          <a:blip r:embed="rId2"/>
          <a:stretch>
            <a:fillRect/>
          </a:stretch>
        </p:blipFill>
        <p:spPr>
          <a:xfrm>
            <a:off x="1752790" y="1808328"/>
            <a:ext cx="5736380" cy="3659746"/>
          </a:xfrm>
          <a:prstGeom prst="rect">
            <a:avLst/>
          </a:prstGeom>
        </p:spPr>
      </p:pic>
    </p:spTree>
    <p:extLst>
      <p:ext uri="{BB962C8B-B14F-4D97-AF65-F5344CB8AC3E}">
        <p14:creationId xmlns:p14="http://schemas.microsoft.com/office/powerpoint/2010/main" val="35646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39825" y="5148264"/>
            <a:ext cx="2293584" cy="257706"/>
          </a:xfrm>
          <a:prstGeom prst="rect">
            <a:avLst/>
          </a:prstGeom>
        </p:spPr>
      </p:pic>
      <p:sp>
        <p:nvSpPr>
          <p:cNvPr id="14" name="Rectangle 13"/>
          <p:cNvSpPr/>
          <p:nvPr/>
        </p:nvSpPr>
        <p:spPr>
          <a:xfrm>
            <a:off x="1139825" y="1913123"/>
            <a:ext cx="2345320" cy="3432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7" name="TextBox 16"/>
          <p:cNvSpPr txBox="1"/>
          <p:nvPr/>
        </p:nvSpPr>
        <p:spPr>
          <a:xfrm>
            <a:off x="3220799" y="3044452"/>
            <a:ext cx="3041217" cy="716222"/>
          </a:xfrm>
          <a:prstGeom prst="rect">
            <a:avLst/>
          </a:prstGeom>
          <a:noFill/>
        </p:spPr>
        <p:txBody>
          <a:bodyPr wrap="none" rtlCol="0">
            <a:spAutoFit/>
          </a:bodyPr>
          <a:lstStyle/>
          <a:p>
            <a:r>
              <a:rPr lang="en-US" sz="4054" b="1" dirty="0">
                <a:solidFill>
                  <a:schemeClr val="accent5">
                    <a:lumMod val="75000"/>
                  </a:schemeClr>
                </a:solidFill>
                <a:latin typeface="Arial"/>
                <a:cs typeface="Arial"/>
              </a:rPr>
              <a:t>Questions?</a:t>
            </a:r>
          </a:p>
        </p:txBody>
      </p:sp>
      <p:sp>
        <p:nvSpPr>
          <p:cNvPr id="5" name="Rectangle 4"/>
          <p:cNvSpPr/>
          <p:nvPr/>
        </p:nvSpPr>
        <p:spPr>
          <a:xfrm>
            <a:off x="3551882" y="1913123"/>
            <a:ext cx="4452294" cy="98517"/>
          </a:xfrm>
          <a:prstGeom prst="rect">
            <a:avLst/>
          </a:prstGeom>
          <a:solidFill>
            <a:srgbClr val="1F76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1F767B"/>
              </a:solidFill>
            </a:endParaRPr>
          </a:p>
        </p:txBody>
      </p:sp>
      <p:sp>
        <p:nvSpPr>
          <p:cNvPr id="13" name="Rectangle 12"/>
          <p:cNvSpPr/>
          <p:nvPr/>
        </p:nvSpPr>
        <p:spPr>
          <a:xfrm>
            <a:off x="1139825" y="1913123"/>
            <a:ext cx="2345320" cy="9851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6" name="Rectangle 15"/>
          <p:cNvSpPr/>
          <p:nvPr/>
        </p:nvSpPr>
        <p:spPr>
          <a:xfrm>
            <a:off x="3485146" y="4839866"/>
            <a:ext cx="4519030" cy="559599"/>
          </a:xfrm>
          <a:prstGeom prst="rect">
            <a:avLst/>
          </a:prstGeom>
          <a:solidFill>
            <a:srgbClr val="1F76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1F767B"/>
              </a:solidFill>
            </a:endParaRPr>
          </a:p>
        </p:txBody>
      </p:sp>
      <p:sp>
        <p:nvSpPr>
          <p:cNvPr id="19" name="Rectangle 18"/>
          <p:cNvSpPr/>
          <p:nvPr/>
        </p:nvSpPr>
        <p:spPr>
          <a:xfrm>
            <a:off x="1139825" y="4839865"/>
            <a:ext cx="2284940" cy="302043"/>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631467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632" y="1306822"/>
            <a:ext cx="6904914" cy="1325563"/>
          </a:xfrm>
        </p:spPr>
        <p:txBody>
          <a:bodyPr>
            <a:prstTxWarp prst="textArchUp">
              <a:avLst/>
            </a:prstTxWarp>
            <a:normAutofit/>
          </a:bodyPr>
          <a:lstStyle/>
          <a:p>
            <a:r>
              <a:rPr lang="en-US" sz="6000" b="1" dirty="0" smtClean="0">
                <a:ln w="6600">
                  <a:solidFill>
                    <a:srgbClr val="0070C0"/>
                  </a:solidFill>
                  <a:prstDash val="solid"/>
                </a:ln>
                <a:solidFill>
                  <a:schemeClr val="accent1">
                    <a:lumMod val="60000"/>
                    <a:lumOff val="40000"/>
                  </a:schemeClr>
                </a:solidFill>
                <a:effectLst>
                  <a:outerShdw dist="38100" dir="2700000" algn="tl" rotWithShape="0">
                    <a:schemeClr val="accent1"/>
                  </a:outerShdw>
                </a:effectLst>
              </a:rPr>
              <a:t>Cost Saving Initiatives</a:t>
            </a:r>
            <a:endParaRPr lang="en-US" sz="6000" b="1" dirty="0">
              <a:ln w="6600">
                <a:solidFill>
                  <a:srgbClr val="0070C0"/>
                </a:solidFill>
                <a:prstDash val="solid"/>
              </a:ln>
              <a:solidFill>
                <a:schemeClr val="accent1">
                  <a:lumMod val="60000"/>
                  <a:lumOff val="40000"/>
                </a:schemeClr>
              </a:solidFill>
              <a:effectLst>
                <a:outerShdw dist="38100" dir="2700000" algn="tl" rotWithShape="0">
                  <a:schemeClr val="accent1"/>
                </a:outerShdw>
              </a:effectLst>
            </a:endParaRPr>
          </a:p>
        </p:txBody>
      </p:sp>
      <p:pic>
        <p:nvPicPr>
          <p:cNvPr id="10" name="Picture 9"/>
          <p:cNvPicPr>
            <a:picLocks noChangeAspect="1"/>
          </p:cNvPicPr>
          <p:nvPr/>
        </p:nvPicPr>
        <p:blipFill>
          <a:blip r:embed="rId2"/>
          <a:stretch>
            <a:fillRect/>
          </a:stretch>
        </p:blipFill>
        <p:spPr>
          <a:xfrm>
            <a:off x="2026023" y="2109944"/>
            <a:ext cx="5091953" cy="3782700"/>
          </a:xfrm>
          <a:prstGeom prst="rect">
            <a:avLst/>
          </a:prstGeom>
        </p:spPr>
      </p:pic>
      <p:sp>
        <p:nvSpPr>
          <p:cNvPr id="11" name="Rectangle 10"/>
          <p:cNvSpPr/>
          <p:nvPr/>
        </p:nvSpPr>
        <p:spPr>
          <a:xfrm>
            <a:off x="410110" y="2309091"/>
            <a:ext cx="7423705" cy="323294"/>
          </a:xfrm>
          <a:prstGeom prst="rect">
            <a:avLst/>
          </a:prstGeom>
        </p:spPr>
        <p:txBody>
          <a:bodyPr wrap="square">
            <a:spAutoFit/>
          </a:bodyPr>
          <a:lstStyle/>
          <a:p>
            <a:pPr marL="214513" indent="-214513">
              <a:buFont typeface="Arial" panose="020B0604020202020204" pitchFamily="34" charset="0"/>
              <a:buChar char="•"/>
            </a:pPr>
            <a:r>
              <a:rPr lang="en-US" sz="1501" dirty="0" smtClean="0"/>
              <a:t>Payers choose Providers with low </a:t>
            </a:r>
            <a:r>
              <a:rPr lang="en-US" sz="1501" dirty="0"/>
              <a:t>Provider prices (multiplier) </a:t>
            </a:r>
            <a:r>
              <a:rPr lang="en-US" sz="1501" dirty="0">
                <a:sym typeface="Wingdings" panose="05000000000000000000" pitchFamily="2" charset="2"/>
              </a:rPr>
              <a:t>low annual claim cost</a:t>
            </a:r>
            <a:endParaRPr lang="en-US" sz="1501" dirty="0"/>
          </a:p>
        </p:txBody>
      </p:sp>
      <p:sp>
        <p:nvSpPr>
          <p:cNvPr id="12" name="Rectangle 11"/>
          <p:cNvSpPr/>
          <p:nvPr/>
        </p:nvSpPr>
        <p:spPr>
          <a:xfrm>
            <a:off x="2026023" y="3112213"/>
            <a:ext cx="4478464" cy="323294"/>
          </a:xfrm>
          <a:prstGeom prst="rect">
            <a:avLst/>
          </a:prstGeom>
        </p:spPr>
        <p:txBody>
          <a:bodyPr wrap="square">
            <a:spAutoFit/>
          </a:bodyPr>
          <a:lstStyle/>
          <a:p>
            <a:pPr marL="214513" indent="-214513">
              <a:buFont typeface="Arial" panose="020B0604020202020204" pitchFamily="34" charset="0"/>
              <a:buChar char="•"/>
            </a:pPr>
            <a:r>
              <a:rPr lang="en-US" sz="1501" dirty="0"/>
              <a:t>Facilities </a:t>
            </a:r>
            <a:r>
              <a:rPr lang="en-US" sz="1501" dirty="0" smtClean="0"/>
              <a:t>hiring more GPs </a:t>
            </a:r>
            <a:r>
              <a:rPr lang="en-US" sz="1501" dirty="0" smtClean="0">
                <a:sym typeface="Wingdings" panose="05000000000000000000" pitchFamily="2" charset="2"/>
              </a:rPr>
              <a:t></a:t>
            </a:r>
            <a:r>
              <a:rPr lang="en-US" sz="1501" dirty="0" smtClean="0"/>
              <a:t>lower Facility spend</a:t>
            </a:r>
            <a:endParaRPr lang="en-US" sz="1501" dirty="0"/>
          </a:p>
        </p:txBody>
      </p:sp>
      <p:sp>
        <p:nvSpPr>
          <p:cNvPr id="13" name="Rectangle 12"/>
          <p:cNvSpPr/>
          <p:nvPr/>
        </p:nvSpPr>
        <p:spPr>
          <a:xfrm>
            <a:off x="410110" y="4238629"/>
            <a:ext cx="6891442" cy="323294"/>
          </a:xfrm>
          <a:prstGeom prst="rect">
            <a:avLst/>
          </a:prstGeom>
        </p:spPr>
        <p:txBody>
          <a:bodyPr wrap="square">
            <a:spAutoFit/>
          </a:bodyPr>
          <a:lstStyle/>
          <a:p>
            <a:pPr marL="214513" indent="-214513">
              <a:buFont typeface="Arial" panose="020B0604020202020204" pitchFamily="34" charset="0"/>
              <a:buChar char="•"/>
            </a:pPr>
            <a:r>
              <a:rPr lang="en-US" sz="1501" dirty="0" smtClean="0"/>
              <a:t>Payers applying Caps on Claims  </a:t>
            </a:r>
            <a:r>
              <a:rPr lang="en-US" sz="1501" dirty="0" smtClean="0">
                <a:sym typeface="Wingdings" panose="05000000000000000000" pitchFamily="2" charset="2"/>
              </a:rPr>
              <a:t> </a:t>
            </a:r>
            <a:r>
              <a:rPr lang="en-US" sz="1501" dirty="0" smtClean="0"/>
              <a:t>lower claim cost</a:t>
            </a:r>
            <a:endParaRPr lang="en-US" sz="1501" dirty="0"/>
          </a:p>
        </p:txBody>
      </p:sp>
      <p:sp>
        <p:nvSpPr>
          <p:cNvPr id="14" name="Rectangle 13"/>
          <p:cNvSpPr/>
          <p:nvPr/>
        </p:nvSpPr>
        <p:spPr>
          <a:xfrm>
            <a:off x="2034193" y="5569350"/>
            <a:ext cx="5474749" cy="323294"/>
          </a:xfrm>
          <a:prstGeom prst="rect">
            <a:avLst/>
          </a:prstGeom>
        </p:spPr>
        <p:txBody>
          <a:bodyPr wrap="square">
            <a:spAutoFit/>
          </a:bodyPr>
          <a:lstStyle/>
          <a:p>
            <a:pPr marL="214513" indent="-214513">
              <a:buFont typeface="Arial" panose="020B0604020202020204" pitchFamily="34" charset="0"/>
              <a:buChar char="•"/>
            </a:pPr>
            <a:r>
              <a:rPr lang="en-US" sz="1501" dirty="0"/>
              <a:t>Facilities </a:t>
            </a:r>
            <a:r>
              <a:rPr lang="en-US" sz="1501" dirty="0" smtClean="0"/>
              <a:t>asking their physicians to code </a:t>
            </a:r>
            <a:r>
              <a:rPr lang="en-US" sz="1501" dirty="0" smtClean="0">
                <a:sym typeface="Wingdings" panose="05000000000000000000" pitchFamily="2" charset="2"/>
              </a:rPr>
              <a:t></a:t>
            </a:r>
            <a:r>
              <a:rPr lang="en-US" sz="1501" dirty="0" smtClean="0"/>
              <a:t> save on coders cost</a:t>
            </a:r>
            <a:endParaRPr lang="en-US" sz="1501" dirty="0"/>
          </a:p>
        </p:txBody>
      </p:sp>
      <p:sp>
        <p:nvSpPr>
          <p:cNvPr id="3" name="TextBox 2"/>
          <p:cNvSpPr txBox="1"/>
          <p:nvPr/>
        </p:nvSpPr>
        <p:spPr>
          <a:xfrm>
            <a:off x="7117976" y="3112213"/>
            <a:ext cx="1377631" cy="461665"/>
          </a:xfrm>
          <a:prstGeom prst="rect">
            <a:avLst/>
          </a:prstGeom>
          <a:noFill/>
        </p:spPr>
        <p:txBody>
          <a:bodyPr wrap="square" rtlCol="0">
            <a:spAutoFit/>
          </a:bodyPr>
          <a:lstStyle/>
          <a:p>
            <a:r>
              <a:rPr lang="en-US" sz="1200" dirty="0" smtClean="0">
                <a:solidFill>
                  <a:srgbClr val="FF0000"/>
                </a:solidFill>
              </a:rPr>
              <a:t>However, they are missing the target!</a:t>
            </a:r>
            <a:endParaRPr lang="en-US" sz="1200" dirty="0">
              <a:solidFill>
                <a:srgbClr val="FF0000"/>
              </a:solidFill>
            </a:endParaRPr>
          </a:p>
        </p:txBody>
      </p:sp>
    </p:spTree>
    <p:extLst>
      <p:ext uri="{BB962C8B-B14F-4D97-AF65-F5344CB8AC3E}">
        <p14:creationId xmlns:p14="http://schemas.microsoft.com/office/powerpoint/2010/main" val="6231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40" y="1173708"/>
            <a:ext cx="8097837" cy="4237868"/>
          </a:xfrm>
          <a:prstGeom prst="rect">
            <a:avLst/>
          </a:prstGeom>
        </p:spPr>
      </p:pic>
    </p:spTree>
    <p:extLst>
      <p:ext uri="{BB962C8B-B14F-4D97-AF65-F5344CB8AC3E}">
        <p14:creationId xmlns:p14="http://schemas.microsoft.com/office/powerpoint/2010/main" val="7658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1991" y="1196180"/>
            <a:ext cx="1692184" cy="4347611"/>
          </a:xfrm>
          <a:prstGeom prst="rect">
            <a:avLst/>
          </a:prstGeom>
        </p:spPr>
      </p:pic>
      <p:pic>
        <p:nvPicPr>
          <p:cNvPr id="6" name="Picture 5"/>
          <p:cNvPicPr>
            <a:picLocks noChangeAspect="1"/>
          </p:cNvPicPr>
          <p:nvPr/>
        </p:nvPicPr>
        <p:blipFill>
          <a:blip r:embed="rId3"/>
          <a:stretch>
            <a:fillRect/>
          </a:stretch>
        </p:blipFill>
        <p:spPr>
          <a:xfrm>
            <a:off x="1265671" y="5249863"/>
            <a:ext cx="5046320" cy="189915"/>
          </a:xfrm>
          <a:prstGeom prst="rect">
            <a:avLst/>
          </a:prstGeom>
        </p:spPr>
      </p:pic>
      <p:sp>
        <p:nvSpPr>
          <p:cNvPr id="11" name="TextBox 10"/>
          <p:cNvSpPr txBox="1"/>
          <p:nvPr/>
        </p:nvSpPr>
        <p:spPr>
          <a:xfrm>
            <a:off x="1781461" y="2164326"/>
            <a:ext cx="2787943" cy="369653"/>
          </a:xfrm>
          <a:prstGeom prst="rect">
            <a:avLst/>
          </a:prstGeom>
          <a:noFill/>
        </p:spPr>
        <p:txBody>
          <a:bodyPr wrap="none" rtlCol="0">
            <a:spAutoFit/>
          </a:bodyPr>
          <a:lstStyle/>
          <a:p>
            <a:r>
              <a:rPr lang="en-US" sz="1802" b="1" dirty="0">
                <a:solidFill>
                  <a:schemeClr val="accent5">
                    <a:lumMod val="75000"/>
                  </a:schemeClr>
                </a:solidFill>
                <a:latin typeface="Myriad Pro"/>
                <a:cs typeface="Myriad Pro"/>
              </a:rPr>
              <a:t>Claim cost components</a:t>
            </a:r>
          </a:p>
        </p:txBody>
      </p:sp>
      <p:sp>
        <p:nvSpPr>
          <p:cNvPr id="14" name="TextBox 13"/>
          <p:cNvSpPr txBox="1"/>
          <p:nvPr/>
        </p:nvSpPr>
        <p:spPr>
          <a:xfrm>
            <a:off x="1707087" y="2557806"/>
            <a:ext cx="292068" cy="323294"/>
          </a:xfrm>
          <a:prstGeom prst="rect">
            <a:avLst/>
          </a:prstGeom>
          <a:noFill/>
        </p:spPr>
        <p:txBody>
          <a:bodyPr wrap="none" rtlCol="0">
            <a:spAutoFit/>
          </a:bodyPr>
          <a:lstStyle/>
          <a:p>
            <a:r>
              <a:rPr lang="en-US" sz="1501" dirty="0">
                <a:solidFill>
                  <a:schemeClr val="bg1"/>
                </a:solidFill>
                <a:latin typeface="Myriad Pro"/>
                <a:cs typeface="Myriad Pro"/>
              </a:rPr>
              <a:t>1</a:t>
            </a:r>
          </a:p>
        </p:txBody>
      </p:sp>
      <p:sp>
        <p:nvSpPr>
          <p:cNvPr id="15" name="TextBox 14"/>
          <p:cNvSpPr txBox="1"/>
          <p:nvPr/>
        </p:nvSpPr>
        <p:spPr>
          <a:xfrm>
            <a:off x="5310871" y="3307483"/>
            <a:ext cx="292068" cy="323294"/>
          </a:xfrm>
          <a:prstGeom prst="rect">
            <a:avLst/>
          </a:prstGeom>
          <a:noFill/>
        </p:spPr>
        <p:txBody>
          <a:bodyPr wrap="none" rtlCol="0">
            <a:spAutoFit/>
          </a:bodyPr>
          <a:lstStyle/>
          <a:p>
            <a:r>
              <a:rPr lang="en-US" sz="1501" dirty="0">
                <a:solidFill>
                  <a:schemeClr val="bg1"/>
                </a:solidFill>
                <a:latin typeface="Myriad Pro"/>
                <a:cs typeface="Myriad Pro"/>
              </a:rPr>
              <a:t>2</a:t>
            </a:r>
          </a:p>
        </p:txBody>
      </p:sp>
      <p:sp>
        <p:nvSpPr>
          <p:cNvPr id="16" name="TextBox 15"/>
          <p:cNvSpPr txBox="1"/>
          <p:nvPr/>
        </p:nvSpPr>
        <p:spPr>
          <a:xfrm>
            <a:off x="1701374" y="4123024"/>
            <a:ext cx="292068" cy="323294"/>
          </a:xfrm>
          <a:prstGeom prst="rect">
            <a:avLst/>
          </a:prstGeom>
          <a:noFill/>
        </p:spPr>
        <p:txBody>
          <a:bodyPr wrap="none" rtlCol="0">
            <a:spAutoFit/>
          </a:bodyPr>
          <a:lstStyle/>
          <a:p>
            <a:r>
              <a:rPr lang="en-US" sz="1501" dirty="0">
                <a:solidFill>
                  <a:schemeClr val="bg1"/>
                </a:solidFill>
                <a:latin typeface="Myriad Pro"/>
                <a:cs typeface="Myriad Pro"/>
              </a:rPr>
              <a:t>3</a:t>
            </a:r>
          </a:p>
        </p:txBody>
      </p:sp>
      <p:sp>
        <p:nvSpPr>
          <p:cNvPr id="5" name="Trapezoid 4"/>
          <p:cNvSpPr/>
          <p:nvPr/>
        </p:nvSpPr>
        <p:spPr>
          <a:xfrm>
            <a:off x="1673716" y="2557808"/>
            <a:ext cx="3899334"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9" name="Trapezoid 18"/>
          <p:cNvSpPr/>
          <p:nvPr/>
        </p:nvSpPr>
        <p:spPr>
          <a:xfrm>
            <a:off x="1673717" y="3307484"/>
            <a:ext cx="4383225"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8" name="Rectangle 17"/>
          <p:cNvSpPr/>
          <p:nvPr/>
        </p:nvSpPr>
        <p:spPr>
          <a:xfrm>
            <a:off x="1854560" y="2618625"/>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0" name="Rectangle 19"/>
          <p:cNvSpPr/>
          <p:nvPr/>
        </p:nvSpPr>
        <p:spPr>
          <a:xfrm>
            <a:off x="5548857" y="3371031"/>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1" name="Trapezoid 20"/>
          <p:cNvSpPr/>
          <p:nvPr/>
        </p:nvSpPr>
        <p:spPr>
          <a:xfrm>
            <a:off x="1673716" y="4225162"/>
            <a:ext cx="3899334" cy="198223"/>
          </a:xfrm>
          <a:prstGeom prst="trapezoid">
            <a:avLst/>
          </a:prstGeom>
          <a:solidFill>
            <a:srgbClr val="1F76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2" name="Rectangle 21"/>
          <p:cNvSpPr/>
          <p:nvPr/>
        </p:nvSpPr>
        <p:spPr>
          <a:xfrm>
            <a:off x="1862504" y="4318057"/>
            <a:ext cx="168431" cy="378177"/>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3" name="TextBox 22"/>
          <p:cNvSpPr txBox="1"/>
          <p:nvPr/>
        </p:nvSpPr>
        <p:spPr>
          <a:xfrm>
            <a:off x="1817026" y="2696440"/>
            <a:ext cx="341760" cy="323294"/>
          </a:xfrm>
          <a:prstGeom prst="rect">
            <a:avLst/>
          </a:prstGeom>
          <a:noFill/>
        </p:spPr>
        <p:txBody>
          <a:bodyPr wrap="none" rtlCol="0">
            <a:spAutoFit/>
          </a:bodyPr>
          <a:lstStyle/>
          <a:p>
            <a:r>
              <a:rPr lang="en-US" sz="1501" b="1" dirty="0">
                <a:solidFill>
                  <a:schemeClr val="bg1"/>
                </a:solidFill>
                <a:latin typeface="Corporate S Bold"/>
                <a:cs typeface="Corporate S Bold"/>
              </a:rPr>
              <a:t>1 </a:t>
            </a:r>
          </a:p>
        </p:txBody>
      </p:sp>
      <p:sp>
        <p:nvSpPr>
          <p:cNvPr id="24" name="TextBox 23"/>
          <p:cNvSpPr txBox="1"/>
          <p:nvPr/>
        </p:nvSpPr>
        <p:spPr>
          <a:xfrm>
            <a:off x="5522024" y="3372740"/>
            <a:ext cx="389850" cy="323294"/>
          </a:xfrm>
          <a:prstGeom prst="rect">
            <a:avLst/>
          </a:prstGeom>
          <a:noFill/>
        </p:spPr>
        <p:txBody>
          <a:bodyPr wrap="none" rtlCol="0">
            <a:spAutoFit/>
          </a:bodyPr>
          <a:lstStyle/>
          <a:p>
            <a:r>
              <a:rPr lang="en-US" sz="1501" b="1" dirty="0">
                <a:solidFill>
                  <a:schemeClr val="bg1"/>
                </a:solidFill>
                <a:latin typeface="Corporate S Bold"/>
                <a:cs typeface="Corporate S Bold"/>
              </a:rPr>
              <a:t>2  </a:t>
            </a:r>
          </a:p>
        </p:txBody>
      </p:sp>
      <p:sp>
        <p:nvSpPr>
          <p:cNvPr id="25" name="TextBox 24"/>
          <p:cNvSpPr txBox="1"/>
          <p:nvPr/>
        </p:nvSpPr>
        <p:spPr>
          <a:xfrm>
            <a:off x="1821793" y="4348203"/>
            <a:ext cx="389850" cy="323294"/>
          </a:xfrm>
          <a:prstGeom prst="rect">
            <a:avLst/>
          </a:prstGeom>
          <a:noFill/>
        </p:spPr>
        <p:txBody>
          <a:bodyPr wrap="none" rtlCol="0">
            <a:spAutoFit/>
          </a:bodyPr>
          <a:lstStyle/>
          <a:p>
            <a:r>
              <a:rPr lang="en-US" sz="1501" b="1" dirty="0">
                <a:solidFill>
                  <a:schemeClr val="bg1"/>
                </a:solidFill>
                <a:latin typeface="Corporate S Bold"/>
                <a:cs typeface="Corporate S Bold"/>
              </a:rPr>
              <a:t>3  </a:t>
            </a:r>
          </a:p>
        </p:txBody>
      </p:sp>
      <p:sp>
        <p:nvSpPr>
          <p:cNvPr id="26" name="TextBox 25"/>
          <p:cNvSpPr txBox="1"/>
          <p:nvPr/>
        </p:nvSpPr>
        <p:spPr>
          <a:xfrm>
            <a:off x="2242679" y="2897121"/>
            <a:ext cx="3399329" cy="369653"/>
          </a:xfrm>
          <a:prstGeom prst="rect">
            <a:avLst/>
          </a:prstGeom>
          <a:noFill/>
        </p:spPr>
        <p:txBody>
          <a:bodyPr wrap="none" rtlCol="0">
            <a:spAutoFit/>
          </a:bodyPr>
          <a:lstStyle/>
          <a:p>
            <a:r>
              <a:rPr lang="en-US" sz="1802" dirty="0">
                <a:solidFill>
                  <a:schemeClr val="accent5">
                    <a:lumMod val="75000"/>
                  </a:schemeClr>
                </a:solidFill>
                <a:latin typeface="Myriad Pro"/>
                <a:cs typeface="Myriad Pro"/>
              </a:rPr>
              <a:t>Ineffective ways to reduce cost </a:t>
            </a:r>
          </a:p>
        </p:txBody>
      </p:sp>
      <p:sp>
        <p:nvSpPr>
          <p:cNvPr id="27" name="TextBox 26"/>
          <p:cNvSpPr txBox="1"/>
          <p:nvPr/>
        </p:nvSpPr>
        <p:spPr>
          <a:xfrm>
            <a:off x="1860733" y="3818848"/>
            <a:ext cx="2300630" cy="369653"/>
          </a:xfrm>
          <a:prstGeom prst="rect">
            <a:avLst/>
          </a:prstGeom>
          <a:noFill/>
        </p:spPr>
        <p:txBody>
          <a:bodyPr wrap="none" rtlCol="0">
            <a:spAutoFit/>
          </a:bodyPr>
          <a:lstStyle/>
          <a:p>
            <a:r>
              <a:rPr lang="en-US" sz="1802" dirty="0">
                <a:solidFill>
                  <a:schemeClr val="accent5">
                    <a:lumMod val="75000"/>
                  </a:schemeClr>
                </a:solidFill>
                <a:latin typeface="Myriad Pro"/>
                <a:cs typeface="Myriad Pro"/>
              </a:rPr>
              <a:t>Elements of success</a:t>
            </a:r>
          </a:p>
        </p:txBody>
      </p:sp>
      <p:sp>
        <p:nvSpPr>
          <p:cNvPr id="2" name="TextBox 1"/>
          <p:cNvSpPr txBox="1"/>
          <p:nvPr/>
        </p:nvSpPr>
        <p:spPr>
          <a:xfrm>
            <a:off x="1325680" y="959336"/>
            <a:ext cx="6468362" cy="646972"/>
          </a:xfrm>
          <a:prstGeom prst="rect">
            <a:avLst/>
          </a:prstGeom>
          <a:noFill/>
        </p:spPr>
        <p:txBody>
          <a:bodyPr wrap="square" rtlCol="0">
            <a:spAutoFit/>
          </a:bodyPr>
          <a:lstStyle/>
          <a:p>
            <a:r>
              <a:rPr lang="en-US" sz="1802" b="1" dirty="0">
                <a:solidFill>
                  <a:srgbClr val="0070C0"/>
                </a:solidFill>
                <a:latin typeface="Myriad Pro"/>
                <a:cs typeface="Myriad Pro"/>
              </a:rPr>
              <a:t>For simplicity, let us narrow the discussion down to controlling health insurance claims cost</a:t>
            </a:r>
          </a:p>
        </p:txBody>
      </p:sp>
    </p:spTree>
    <p:extLst>
      <p:ext uri="{BB962C8B-B14F-4D97-AF65-F5344CB8AC3E}">
        <p14:creationId xmlns:p14="http://schemas.microsoft.com/office/powerpoint/2010/main" val="12071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97029" y="5217022"/>
            <a:ext cx="6282787" cy="236449"/>
          </a:xfrm>
          <a:prstGeom prst="rect">
            <a:avLst/>
          </a:prstGeom>
        </p:spPr>
      </p:pic>
      <p:sp>
        <p:nvSpPr>
          <p:cNvPr id="9" name="Rectangle 8"/>
          <p:cNvSpPr/>
          <p:nvPr/>
        </p:nvSpPr>
        <p:spPr>
          <a:xfrm rot="5400000">
            <a:off x="5395874" y="2999185"/>
            <a:ext cx="4387144" cy="98517"/>
          </a:xfrm>
          <a:prstGeom prst="rect">
            <a:avLst/>
          </a:prstGeom>
          <a:solidFill>
            <a:srgbClr val="1F76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1F767B"/>
              </a:solidFill>
            </a:endParaRPr>
          </a:p>
        </p:txBody>
      </p:sp>
      <p:sp>
        <p:nvSpPr>
          <p:cNvPr id="16" name="Rectangle 15"/>
          <p:cNvSpPr/>
          <p:nvPr/>
        </p:nvSpPr>
        <p:spPr>
          <a:xfrm rot="5400000">
            <a:off x="7242256" y="5606684"/>
            <a:ext cx="694381" cy="9851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7" name="Rectangle 16"/>
          <p:cNvSpPr/>
          <p:nvPr/>
        </p:nvSpPr>
        <p:spPr>
          <a:xfrm rot="5400000">
            <a:off x="7068268" y="925648"/>
            <a:ext cx="333685" cy="769056"/>
          </a:xfrm>
          <a:prstGeom prst="rect">
            <a:avLst/>
          </a:prstGeom>
          <a:solidFill>
            <a:srgbClr val="1F76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1F767B"/>
              </a:solidFill>
            </a:endParaRPr>
          </a:p>
        </p:txBody>
      </p:sp>
      <p:sp>
        <p:nvSpPr>
          <p:cNvPr id="22" name="Rounded Rectangle 21"/>
          <p:cNvSpPr/>
          <p:nvPr/>
        </p:nvSpPr>
        <p:spPr>
          <a:xfrm>
            <a:off x="1301899" y="996198"/>
            <a:ext cx="5408558" cy="815074"/>
          </a:xfrm>
          <a:prstGeom prst="roundRect">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802" b="1" dirty="0">
                <a:solidFill>
                  <a:schemeClr val="tx2"/>
                </a:solidFill>
                <a:latin typeface="Myriad Pro"/>
                <a:cs typeface="Myriad Pro"/>
              </a:rPr>
              <a:t>Claim cost components</a:t>
            </a:r>
          </a:p>
        </p:txBody>
      </p:sp>
      <p:sp>
        <p:nvSpPr>
          <p:cNvPr id="18" name="Rounded Rectangle 17"/>
          <p:cNvSpPr/>
          <p:nvPr/>
        </p:nvSpPr>
        <p:spPr>
          <a:xfrm>
            <a:off x="5796631" y="2406445"/>
            <a:ext cx="1284538" cy="750794"/>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nchorCtr="1"/>
          <a:lstStyle/>
          <a:p>
            <a:pPr algn="ctr"/>
            <a:r>
              <a:rPr lang="en-US" sz="1802" b="1" dirty="0">
                <a:solidFill>
                  <a:schemeClr val="tx2"/>
                </a:solidFill>
              </a:rPr>
              <a:t>Unit Cost</a:t>
            </a:r>
          </a:p>
          <a:p>
            <a:pPr algn="ctr"/>
            <a:r>
              <a:rPr lang="en-US" sz="1013" b="1" dirty="0">
                <a:solidFill>
                  <a:schemeClr val="tx2"/>
                </a:solidFill>
              </a:rPr>
              <a:t>(Activity price)</a:t>
            </a:r>
          </a:p>
        </p:txBody>
      </p:sp>
      <p:sp>
        <p:nvSpPr>
          <p:cNvPr id="19" name="Flowchart: Magnetic Disk 18"/>
          <p:cNvSpPr/>
          <p:nvPr/>
        </p:nvSpPr>
        <p:spPr>
          <a:xfrm>
            <a:off x="1197029" y="2140702"/>
            <a:ext cx="1323225" cy="1065570"/>
          </a:xfrm>
          <a:prstGeom prst="flowChartMagneticDisk">
            <a:avLst/>
          </a:prstGeom>
          <a:solidFill>
            <a:schemeClr val="tx2"/>
          </a:solidFill>
          <a:ln>
            <a:solidFill>
              <a:schemeClr val="bg1"/>
            </a:solidFill>
          </a:ln>
        </p:spPr>
        <p:style>
          <a:lnRef idx="0">
            <a:schemeClr val="dk1"/>
          </a:lnRef>
          <a:fillRef idx="3">
            <a:schemeClr val="dk1"/>
          </a:fillRef>
          <a:effectRef idx="3">
            <a:schemeClr val="dk1"/>
          </a:effectRef>
          <a:fontRef idx="minor">
            <a:schemeClr val="lt1"/>
          </a:fontRef>
        </p:style>
        <p:txBody>
          <a:bodyPr rtlCol="0" anchor="ctr" anchorCtr="1"/>
          <a:lstStyle/>
          <a:p>
            <a:pPr algn="ctr"/>
            <a:r>
              <a:rPr lang="en-US" sz="1802" b="1" dirty="0">
                <a:solidFill>
                  <a:schemeClr val="bg1"/>
                </a:solidFill>
              </a:rPr>
              <a:t>Claim Cost</a:t>
            </a:r>
          </a:p>
        </p:txBody>
      </p:sp>
      <p:sp>
        <p:nvSpPr>
          <p:cNvPr id="20" name="Rounded Rectangle 19"/>
          <p:cNvSpPr/>
          <p:nvPr/>
        </p:nvSpPr>
        <p:spPr>
          <a:xfrm>
            <a:off x="3528472" y="2414136"/>
            <a:ext cx="1239650" cy="750794"/>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nchorCtr="1"/>
          <a:lstStyle/>
          <a:p>
            <a:pPr algn="ctr"/>
            <a:r>
              <a:rPr lang="en-US" sz="1802" b="1" dirty="0">
                <a:solidFill>
                  <a:schemeClr val="tx2"/>
                </a:solidFill>
              </a:rPr>
              <a:t>Utilization</a:t>
            </a:r>
          </a:p>
        </p:txBody>
      </p:sp>
      <p:sp>
        <p:nvSpPr>
          <p:cNvPr id="25" name="TextBox 24"/>
          <p:cNvSpPr txBox="1"/>
          <p:nvPr/>
        </p:nvSpPr>
        <p:spPr>
          <a:xfrm>
            <a:off x="5510591" y="3348678"/>
            <a:ext cx="1751109" cy="1478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57415" indent="-257415">
              <a:buFont typeface="Arial" panose="020B0604020202020204" pitchFamily="34" charset="0"/>
              <a:buChar char="•"/>
            </a:pPr>
            <a:r>
              <a:rPr lang="en-US" sz="1501" dirty="0">
                <a:solidFill>
                  <a:schemeClr val="tx2"/>
                </a:solidFill>
              </a:rPr>
              <a:t>Basic Price list</a:t>
            </a:r>
          </a:p>
          <a:p>
            <a:pPr marL="257415" indent="-257415">
              <a:buFont typeface="Arial" panose="020B0604020202020204" pitchFamily="34" charset="0"/>
              <a:buChar char="•"/>
            </a:pPr>
            <a:r>
              <a:rPr lang="en-US" sz="1501" dirty="0">
                <a:solidFill>
                  <a:schemeClr val="tx2"/>
                </a:solidFill>
              </a:rPr>
              <a:t>Multiplier</a:t>
            </a:r>
          </a:p>
          <a:p>
            <a:pPr marL="257415" indent="-257415">
              <a:buFont typeface="Arial" panose="020B0604020202020204" pitchFamily="34" charset="0"/>
              <a:buChar char="•"/>
            </a:pPr>
            <a:r>
              <a:rPr lang="en-US" sz="1501" dirty="0">
                <a:solidFill>
                  <a:schemeClr val="tx2"/>
                </a:solidFill>
              </a:rPr>
              <a:t>Medical Inflation</a:t>
            </a:r>
          </a:p>
          <a:p>
            <a:pPr marL="257415" indent="-257415">
              <a:buFont typeface="Arial" panose="020B0604020202020204" pitchFamily="34" charset="0"/>
              <a:buChar char="•"/>
            </a:pPr>
            <a:r>
              <a:rPr lang="en-US" sz="1501" dirty="0">
                <a:solidFill>
                  <a:schemeClr val="tx2"/>
                </a:solidFill>
              </a:rPr>
              <a:t>Equipment &amp; Devices </a:t>
            </a:r>
          </a:p>
        </p:txBody>
      </p:sp>
      <p:sp>
        <p:nvSpPr>
          <p:cNvPr id="4" name="Multiply 3"/>
          <p:cNvSpPr/>
          <p:nvPr/>
        </p:nvSpPr>
        <p:spPr>
          <a:xfrm>
            <a:off x="5076321" y="2491373"/>
            <a:ext cx="453039" cy="652258"/>
          </a:xfrm>
          <a:prstGeom prst="mathMultipl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013" dirty="0"/>
          </a:p>
        </p:txBody>
      </p:sp>
      <p:sp>
        <p:nvSpPr>
          <p:cNvPr id="5" name="Equal 4"/>
          <p:cNvSpPr/>
          <p:nvPr/>
        </p:nvSpPr>
        <p:spPr>
          <a:xfrm>
            <a:off x="2642653" y="2505830"/>
            <a:ext cx="707331" cy="506408"/>
          </a:xfrm>
          <a:prstGeom prst="mathEqual">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013" dirty="0">
              <a:solidFill>
                <a:schemeClr val="tx1"/>
              </a:solidFill>
            </a:endParaRPr>
          </a:p>
        </p:txBody>
      </p:sp>
      <p:sp>
        <p:nvSpPr>
          <p:cNvPr id="30" name="TextBox 29"/>
          <p:cNvSpPr txBox="1"/>
          <p:nvPr/>
        </p:nvSpPr>
        <p:spPr>
          <a:xfrm>
            <a:off x="3201463" y="3322996"/>
            <a:ext cx="2335454" cy="17090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57415" indent="-257415">
              <a:buFont typeface="Arial" panose="020B0604020202020204" pitchFamily="34" charset="0"/>
              <a:buChar char="•"/>
            </a:pPr>
            <a:r>
              <a:rPr lang="en-US" sz="1501" dirty="0">
                <a:solidFill>
                  <a:schemeClr val="tx2"/>
                </a:solidFill>
              </a:rPr>
              <a:t># of claims (Visits + follow up visits after the  free 7 days)</a:t>
            </a:r>
          </a:p>
          <a:p>
            <a:pPr marL="257415" indent="-257415">
              <a:buFont typeface="Arial" panose="020B0604020202020204" pitchFamily="34" charset="0"/>
              <a:buChar char="•"/>
            </a:pPr>
            <a:r>
              <a:rPr lang="en-US" sz="1501" dirty="0">
                <a:solidFill>
                  <a:schemeClr val="tx2"/>
                </a:solidFill>
              </a:rPr>
              <a:t># of the activities in each  non bundled claim</a:t>
            </a:r>
          </a:p>
          <a:p>
            <a:pPr marL="257415" indent="-257415">
              <a:buFont typeface="Arial" panose="020B0604020202020204" pitchFamily="34" charset="0"/>
              <a:buChar char="•"/>
            </a:pPr>
            <a:r>
              <a:rPr lang="en-US" sz="1501" dirty="0">
                <a:solidFill>
                  <a:schemeClr val="tx2"/>
                </a:solidFill>
              </a:rPr>
              <a:t>Activities utilization pattern by type</a:t>
            </a:r>
          </a:p>
        </p:txBody>
      </p:sp>
    </p:spTree>
    <p:extLst>
      <p:ext uri="{BB962C8B-B14F-4D97-AF65-F5344CB8AC3E}">
        <p14:creationId xmlns:p14="http://schemas.microsoft.com/office/powerpoint/2010/main" val="33562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4911" y="556091"/>
            <a:ext cx="8328728" cy="377400"/>
          </a:xfrm>
        </p:spPr>
        <p:txBody>
          <a:bodyPr>
            <a:normAutofit fontScale="90000"/>
          </a:bodyPr>
          <a:lstStyle/>
          <a:p>
            <a:r>
              <a:rPr lang="en-US" dirty="0" smtClean="0"/>
              <a:t>We created the </a:t>
            </a:r>
            <a:r>
              <a:rPr lang="en-US" b="1" dirty="0" smtClean="0"/>
              <a:t>Financing Model </a:t>
            </a:r>
            <a:r>
              <a:rPr lang="en-US" dirty="0" smtClean="0"/>
              <a:t>to better understand the high level links among the components of the Health Financing System and produce financial projections the next 10 years . In summary:</a:t>
            </a:r>
          </a:p>
        </p:txBody>
      </p:sp>
      <p:sp>
        <p:nvSpPr>
          <p:cNvPr id="2055" name="Rectangle 7"/>
          <p:cNvSpPr>
            <a:spLocks noChangeArrowheads="1"/>
          </p:cNvSpPr>
          <p:nvPr/>
        </p:nvSpPr>
        <p:spPr bwMode="auto">
          <a:xfrm>
            <a:off x="1621635" y="1676437"/>
            <a:ext cx="1493405" cy="560432"/>
          </a:xfrm>
          <a:prstGeom prst="rect">
            <a:avLst/>
          </a:prstGeom>
          <a:solidFill>
            <a:schemeClr val="accent2">
              <a:lumMod val="60000"/>
              <a:lumOff val="40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defRPr/>
            </a:pPr>
            <a:r>
              <a:rPr lang="en-US" sz="1837" b="1" dirty="0">
                <a:latin typeface="+mj-lt"/>
              </a:rPr>
              <a:t>Individuals</a:t>
            </a:r>
          </a:p>
        </p:txBody>
      </p:sp>
      <p:sp>
        <p:nvSpPr>
          <p:cNvPr id="2056" name="Rectangle 8"/>
          <p:cNvSpPr>
            <a:spLocks noChangeArrowheads="1"/>
          </p:cNvSpPr>
          <p:nvPr/>
        </p:nvSpPr>
        <p:spPr bwMode="auto">
          <a:xfrm>
            <a:off x="3411452" y="1676437"/>
            <a:ext cx="1491786" cy="560432"/>
          </a:xfrm>
          <a:prstGeom prst="rect">
            <a:avLst/>
          </a:prstGeom>
          <a:solidFill>
            <a:schemeClr val="accent6">
              <a:lumMod val="60000"/>
              <a:lumOff val="40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defRPr/>
            </a:pPr>
            <a:r>
              <a:rPr lang="en-US" sz="1837" b="1" dirty="0">
                <a:latin typeface="+mj-lt"/>
              </a:rPr>
              <a:t>Employers</a:t>
            </a:r>
          </a:p>
        </p:txBody>
      </p:sp>
      <p:sp>
        <p:nvSpPr>
          <p:cNvPr id="2057" name="Rectangle 9"/>
          <p:cNvSpPr>
            <a:spLocks noChangeArrowheads="1"/>
          </p:cNvSpPr>
          <p:nvPr/>
        </p:nvSpPr>
        <p:spPr bwMode="auto">
          <a:xfrm>
            <a:off x="5199651" y="1676437"/>
            <a:ext cx="1493405" cy="560432"/>
          </a:xfrm>
          <a:prstGeom prst="rect">
            <a:avLst/>
          </a:prstGeom>
          <a:solidFill>
            <a:schemeClr val="accent1">
              <a:lumMod val="40000"/>
              <a:lumOff val="60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defRPr/>
            </a:pPr>
            <a:r>
              <a:rPr lang="en-US" sz="1837" b="1" dirty="0" smtClean="0">
                <a:latin typeface="+mj-lt"/>
              </a:rPr>
              <a:t>Government</a:t>
            </a:r>
          </a:p>
          <a:p>
            <a:pPr algn="ctr">
              <a:defRPr/>
            </a:pPr>
            <a:r>
              <a:rPr lang="en-US" sz="1837" b="1" dirty="0" smtClean="0">
                <a:latin typeface="+mj-lt"/>
              </a:rPr>
              <a:t>(DoF)</a:t>
            </a:r>
            <a:endParaRPr lang="en-US" sz="1837" b="1" dirty="0">
              <a:latin typeface="+mj-lt"/>
            </a:endParaRPr>
          </a:p>
        </p:txBody>
      </p:sp>
      <p:sp>
        <p:nvSpPr>
          <p:cNvPr id="2061" name="Rectangle 13"/>
          <p:cNvSpPr>
            <a:spLocks noChangeArrowheads="1"/>
          </p:cNvSpPr>
          <p:nvPr/>
        </p:nvSpPr>
        <p:spPr bwMode="auto">
          <a:xfrm>
            <a:off x="3411452" y="2981952"/>
            <a:ext cx="1491786" cy="560432"/>
          </a:xfrm>
          <a:prstGeom prst="rect">
            <a:avLst/>
          </a:prstGeom>
          <a:solidFill>
            <a:schemeClr val="accent4">
              <a:lumMod val="60000"/>
              <a:lumOff val="40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defRPr/>
            </a:pPr>
            <a:r>
              <a:rPr lang="en-US" sz="1837" b="1" dirty="0">
                <a:latin typeface="+mj-lt"/>
              </a:rPr>
              <a:t>Insurance</a:t>
            </a:r>
          </a:p>
        </p:txBody>
      </p:sp>
      <p:sp>
        <p:nvSpPr>
          <p:cNvPr id="2062" name="Rectangle 14"/>
          <p:cNvSpPr>
            <a:spLocks noChangeArrowheads="1"/>
          </p:cNvSpPr>
          <p:nvPr/>
        </p:nvSpPr>
        <p:spPr bwMode="auto">
          <a:xfrm>
            <a:off x="1621635" y="4731277"/>
            <a:ext cx="1493405" cy="558811"/>
          </a:xfrm>
          <a:prstGeom prst="rect">
            <a:avLst/>
          </a:prstGeom>
          <a:solidFill>
            <a:schemeClr val="bg1">
              <a:lumMod val="75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r>
              <a:rPr lang="en-US" sz="1837" b="1" dirty="0">
                <a:latin typeface="+mj-lt"/>
              </a:rPr>
              <a:t>Public Providers</a:t>
            </a:r>
          </a:p>
        </p:txBody>
      </p:sp>
      <p:sp>
        <p:nvSpPr>
          <p:cNvPr id="2063" name="Rectangle 15"/>
          <p:cNvSpPr>
            <a:spLocks noChangeArrowheads="1"/>
          </p:cNvSpPr>
          <p:nvPr/>
        </p:nvSpPr>
        <p:spPr bwMode="auto">
          <a:xfrm>
            <a:off x="3411452" y="4731277"/>
            <a:ext cx="1491786" cy="558811"/>
          </a:xfrm>
          <a:prstGeom prst="rect">
            <a:avLst/>
          </a:prstGeom>
          <a:solidFill>
            <a:schemeClr val="bg1">
              <a:lumMod val="75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r>
              <a:rPr lang="en-US" sz="1837" b="1" dirty="0">
                <a:latin typeface="+mj-lt"/>
              </a:rPr>
              <a:t>Private Providers</a:t>
            </a:r>
          </a:p>
        </p:txBody>
      </p:sp>
      <p:sp>
        <p:nvSpPr>
          <p:cNvPr id="2064" name="Rectangle 16"/>
          <p:cNvSpPr>
            <a:spLocks noChangeArrowheads="1"/>
          </p:cNvSpPr>
          <p:nvPr/>
        </p:nvSpPr>
        <p:spPr bwMode="auto">
          <a:xfrm>
            <a:off x="5199651" y="4731277"/>
            <a:ext cx="1493405" cy="558811"/>
          </a:xfrm>
          <a:prstGeom prst="rect">
            <a:avLst/>
          </a:prstGeom>
          <a:solidFill>
            <a:schemeClr val="bg1">
              <a:lumMod val="75000"/>
            </a:schemeClr>
          </a:solidFill>
          <a:ln w="9525">
            <a:noFill/>
            <a:miter lim="800000"/>
            <a:headEnd/>
            <a:tailEnd/>
          </a:ln>
          <a:effectLst>
            <a:outerShdw blurRad="50800" dist="38100" dir="5400000" algn="t" rotWithShape="0">
              <a:prstClr val="black">
                <a:alpha val="40000"/>
              </a:prstClr>
            </a:outerShdw>
          </a:effectLst>
        </p:spPr>
        <p:txBody>
          <a:bodyPr lIns="16577" tIns="42105" rIns="16577" bIns="42105" anchor="ctr"/>
          <a:lstStyle/>
          <a:p>
            <a:pPr algn="ctr">
              <a:defRPr/>
            </a:pPr>
            <a:r>
              <a:rPr lang="en-US" sz="1837" b="1" dirty="0">
                <a:latin typeface="+mj-lt"/>
              </a:rPr>
              <a:t>Foreign Providers</a:t>
            </a:r>
          </a:p>
        </p:txBody>
      </p:sp>
      <p:cxnSp>
        <p:nvCxnSpPr>
          <p:cNvPr id="14348" name="AutoShape 19"/>
          <p:cNvCxnSpPr>
            <a:cxnSpLocks noChangeShapeType="1"/>
            <a:stCxn id="2055" idx="2"/>
            <a:endCxn id="2062" idx="0"/>
          </p:cNvCxnSpPr>
          <p:nvPr/>
        </p:nvCxnSpPr>
        <p:spPr bwMode="auto">
          <a:xfrm rot="5400000">
            <a:off x="1121943" y="3483262"/>
            <a:ext cx="2494407" cy="1620"/>
          </a:xfrm>
          <a:prstGeom prst="straightConnector1">
            <a:avLst/>
          </a:prstGeom>
          <a:noFill/>
          <a:ln w="9525">
            <a:solidFill>
              <a:srgbClr val="FF3F3F"/>
            </a:solidFill>
            <a:round/>
            <a:headEnd/>
            <a:tailEnd type="triangle" w="med" len="med"/>
          </a:ln>
        </p:spPr>
      </p:cxnSp>
      <p:cxnSp>
        <p:nvCxnSpPr>
          <p:cNvPr id="14349" name="AutoShape 20"/>
          <p:cNvCxnSpPr>
            <a:cxnSpLocks noChangeShapeType="1"/>
            <a:stCxn id="2057" idx="2"/>
            <a:endCxn id="2064" idx="0"/>
          </p:cNvCxnSpPr>
          <p:nvPr/>
        </p:nvCxnSpPr>
        <p:spPr bwMode="auto">
          <a:xfrm rot="5400000">
            <a:off x="4699960" y="3483263"/>
            <a:ext cx="2494407" cy="1619"/>
          </a:xfrm>
          <a:prstGeom prst="straightConnector1">
            <a:avLst/>
          </a:prstGeom>
          <a:noFill/>
          <a:ln w="9525">
            <a:solidFill>
              <a:schemeClr val="accent1"/>
            </a:solidFill>
            <a:round/>
            <a:headEnd/>
            <a:tailEnd type="triangle" w="med" len="med"/>
          </a:ln>
        </p:spPr>
      </p:cxnSp>
      <p:cxnSp>
        <p:nvCxnSpPr>
          <p:cNvPr id="14350" name="AutoShape 21"/>
          <p:cNvCxnSpPr>
            <a:cxnSpLocks noChangeShapeType="1"/>
            <a:stCxn id="2056" idx="2"/>
            <a:endCxn id="2061" idx="0"/>
          </p:cNvCxnSpPr>
          <p:nvPr/>
        </p:nvCxnSpPr>
        <p:spPr bwMode="auto">
          <a:xfrm rot="5400000">
            <a:off x="3783994" y="2609410"/>
            <a:ext cx="746702" cy="1620"/>
          </a:xfrm>
          <a:prstGeom prst="straightConnector1">
            <a:avLst/>
          </a:prstGeom>
          <a:noFill/>
          <a:ln w="9525">
            <a:solidFill>
              <a:srgbClr val="00B050"/>
            </a:solidFill>
            <a:round/>
            <a:headEnd/>
            <a:tailEnd type="triangle" w="med" len="med"/>
          </a:ln>
        </p:spPr>
      </p:cxnSp>
      <p:sp>
        <p:nvSpPr>
          <p:cNvPr id="5" name="Pentagon 4"/>
          <p:cNvSpPr/>
          <p:nvPr/>
        </p:nvSpPr>
        <p:spPr>
          <a:xfrm>
            <a:off x="164911" y="1629516"/>
            <a:ext cx="1083896" cy="587391"/>
          </a:xfrm>
          <a:prstGeom prst="homePlate">
            <a:avLst>
              <a:gd name="adj" fmla="val 23846"/>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10" tIns="42105" rIns="84210" bIns="42105" anchor="ctr"/>
          <a:lstStyle/>
          <a:p>
            <a:pPr>
              <a:defRPr/>
            </a:pPr>
            <a:r>
              <a:rPr lang="de-CH" sz="1837" b="1">
                <a:solidFill>
                  <a:schemeClr val="bg2"/>
                </a:solidFill>
                <a:cs typeface="Arial" charset="0"/>
              </a:rPr>
              <a:t>Source</a:t>
            </a:r>
            <a:endParaRPr lang="en-US" sz="1837" b="1" dirty="0">
              <a:solidFill>
                <a:schemeClr val="bg2"/>
              </a:solidFill>
              <a:cs typeface="Arial" charset="0"/>
            </a:endParaRPr>
          </a:p>
        </p:txBody>
      </p:sp>
      <p:sp>
        <p:nvSpPr>
          <p:cNvPr id="2" name="Pentagon 4"/>
          <p:cNvSpPr/>
          <p:nvPr/>
        </p:nvSpPr>
        <p:spPr>
          <a:xfrm>
            <a:off x="164911" y="3101632"/>
            <a:ext cx="1083896" cy="652657"/>
          </a:xfrm>
          <a:prstGeom prst="homePlate">
            <a:avLst>
              <a:gd name="adj" fmla="val 2384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10" tIns="42105" rIns="84210" bIns="42105" anchor="ctr"/>
          <a:lstStyle/>
          <a:p>
            <a:pPr>
              <a:defRPr/>
            </a:pPr>
            <a:r>
              <a:rPr lang="en-GB" sz="1837" b="1" dirty="0">
                <a:solidFill>
                  <a:schemeClr val="bg2"/>
                </a:solidFill>
                <a:cs typeface="Arial" charset="0"/>
              </a:rPr>
              <a:t>Inter-</a:t>
            </a:r>
            <a:r>
              <a:rPr lang="en-GB" sz="1837" b="1" dirty="0" err="1">
                <a:solidFill>
                  <a:schemeClr val="bg2"/>
                </a:solidFill>
                <a:cs typeface="Arial" charset="0"/>
              </a:rPr>
              <a:t>mediary</a:t>
            </a:r>
            <a:endParaRPr lang="en-US" sz="1837" b="1" dirty="0">
              <a:solidFill>
                <a:schemeClr val="bg2"/>
              </a:solidFill>
              <a:cs typeface="Arial" charset="0"/>
            </a:endParaRPr>
          </a:p>
        </p:txBody>
      </p:sp>
      <p:sp>
        <p:nvSpPr>
          <p:cNvPr id="3" name="Pentagon 4"/>
          <p:cNvSpPr/>
          <p:nvPr/>
        </p:nvSpPr>
        <p:spPr>
          <a:xfrm>
            <a:off x="164911" y="4732190"/>
            <a:ext cx="1083896" cy="587391"/>
          </a:xfrm>
          <a:prstGeom prst="homePlate">
            <a:avLst>
              <a:gd name="adj" fmla="val 2384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10" tIns="42105" rIns="84210" bIns="42105" anchor="ctr"/>
          <a:lstStyle/>
          <a:p>
            <a:r>
              <a:rPr lang="de-CH" sz="1837" b="1" dirty="0">
                <a:solidFill>
                  <a:schemeClr val="bg2"/>
                </a:solidFill>
                <a:cs typeface="Arial" charset="0"/>
              </a:rPr>
              <a:t>Sink</a:t>
            </a:r>
            <a:endParaRPr lang="en-US" sz="1837" b="1" dirty="0">
              <a:solidFill>
                <a:schemeClr val="bg2"/>
              </a:solidFill>
              <a:cs typeface="Arial" charset="0"/>
            </a:endParaRPr>
          </a:p>
        </p:txBody>
      </p:sp>
      <p:cxnSp>
        <p:nvCxnSpPr>
          <p:cNvPr id="64" name="Elbow Connector 63"/>
          <p:cNvCxnSpPr>
            <a:stCxn id="2061" idx="2"/>
            <a:endCxn id="2063" idx="0"/>
          </p:cNvCxnSpPr>
          <p:nvPr/>
        </p:nvCxnSpPr>
        <p:spPr>
          <a:xfrm rot="5400000">
            <a:off x="3562899" y="4136020"/>
            <a:ext cx="1188893" cy="1620"/>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366" name="Shape 103"/>
          <p:cNvCxnSpPr>
            <a:cxnSpLocks noChangeShapeType="1"/>
            <a:stCxn id="2057" idx="2"/>
            <a:endCxn id="120" idx="0"/>
          </p:cNvCxnSpPr>
          <p:nvPr/>
        </p:nvCxnSpPr>
        <p:spPr bwMode="auto">
          <a:xfrm rot="5400000">
            <a:off x="4780947" y="1816545"/>
            <a:ext cx="745083" cy="1585731"/>
          </a:xfrm>
          <a:prstGeom prst="bentConnector3">
            <a:avLst>
              <a:gd name="adj1" fmla="val 50000"/>
            </a:avLst>
          </a:prstGeom>
          <a:noFill/>
          <a:ln w="9525">
            <a:solidFill>
              <a:schemeClr val="accent1"/>
            </a:solidFill>
            <a:round/>
            <a:headEnd/>
            <a:tailEnd type="triangle" w="med" len="med"/>
          </a:ln>
        </p:spPr>
      </p:cxnSp>
      <p:sp>
        <p:nvSpPr>
          <p:cNvPr id="115" name="Rectangle 114"/>
          <p:cNvSpPr/>
          <p:nvPr/>
        </p:nvSpPr>
        <p:spPr>
          <a:xfrm>
            <a:off x="3787234" y="2977092"/>
            <a:ext cx="288315" cy="562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cxnSp>
        <p:nvCxnSpPr>
          <p:cNvPr id="14368" name="AutoShape 19"/>
          <p:cNvCxnSpPr>
            <a:cxnSpLocks noChangeShapeType="1"/>
          </p:cNvCxnSpPr>
          <p:nvPr/>
        </p:nvCxnSpPr>
        <p:spPr bwMode="auto">
          <a:xfrm rot="16200000" flipH="1">
            <a:off x="2779753" y="1825455"/>
            <a:ext cx="740223" cy="1563054"/>
          </a:xfrm>
          <a:prstGeom prst="bentConnector3">
            <a:avLst>
              <a:gd name="adj1" fmla="val 50000"/>
            </a:avLst>
          </a:prstGeom>
          <a:noFill/>
          <a:ln w="9525">
            <a:solidFill>
              <a:srgbClr val="FF3F3F"/>
            </a:solidFill>
            <a:round/>
            <a:headEnd/>
            <a:tailEnd type="triangle" w="med" len="med"/>
          </a:ln>
        </p:spPr>
      </p:cxnSp>
      <p:sp>
        <p:nvSpPr>
          <p:cNvPr id="120" name="Rectangle 119"/>
          <p:cNvSpPr/>
          <p:nvPr/>
        </p:nvSpPr>
        <p:spPr>
          <a:xfrm>
            <a:off x="4216467" y="2981951"/>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sp>
        <p:nvSpPr>
          <p:cNvPr id="129" name="Rectangle 128"/>
          <p:cNvSpPr/>
          <p:nvPr/>
        </p:nvSpPr>
        <p:spPr>
          <a:xfrm>
            <a:off x="3749980" y="4731276"/>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sp>
        <p:nvSpPr>
          <p:cNvPr id="130" name="Rectangle 129"/>
          <p:cNvSpPr/>
          <p:nvPr/>
        </p:nvSpPr>
        <p:spPr>
          <a:xfrm>
            <a:off x="4248861" y="4731276"/>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sp>
        <p:nvSpPr>
          <p:cNvPr id="131" name="Rectangle 130"/>
          <p:cNvSpPr/>
          <p:nvPr/>
        </p:nvSpPr>
        <p:spPr>
          <a:xfrm>
            <a:off x="5602968" y="4731276"/>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sp>
        <p:nvSpPr>
          <p:cNvPr id="132" name="Rectangle 131"/>
          <p:cNvSpPr/>
          <p:nvPr/>
        </p:nvSpPr>
        <p:spPr>
          <a:xfrm>
            <a:off x="6074313" y="4731276"/>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sp>
        <p:nvSpPr>
          <p:cNvPr id="133" name="Rectangle 132"/>
          <p:cNvSpPr/>
          <p:nvPr/>
        </p:nvSpPr>
        <p:spPr>
          <a:xfrm>
            <a:off x="1939105" y="4731276"/>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sp>
        <p:nvSpPr>
          <p:cNvPr id="134" name="Rectangle 133"/>
          <p:cNvSpPr/>
          <p:nvPr/>
        </p:nvSpPr>
        <p:spPr>
          <a:xfrm>
            <a:off x="2437987" y="4731276"/>
            <a:ext cx="288315" cy="5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37" dirty="0"/>
          </a:p>
        </p:txBody>
      </p:sp>
      <p:cxnSp>
        <p:nvCxnSpPr>
          <p:cNvPr id="14376" name="Elbow Connector 135"/>
          <p:cNvCxnSpPr>
            <a:cxnSpLocks noChangeShapeType="1"/>
          </p:cNvCxnSpPr>
          <p:nvPr/>
        </p:nvCxnSpPr>
        <p:spPr bwMode="auto">
          <a:xfrm rot="5400000" flipH="1" flipV="1">
            <a:off x="3132048" y="3969186"/>
            <a:ext cx="1619" cy="1525800"/>
          </a:xfrm>
          <a:prstGeom prst="bentConnector3">
            <a:avLst>
              <a:gd name="adj1" fmla="val 14395468"/>
            </a:avLst>
          </a:prstGeom>
          <a:noFill/>
          <a:ln w="9525">
            <a:solidFill>
              <a:srgbClr val="FF3F3F"/>
            </a:solidFill>
            <a:round/>
            <a:headEnd/>
            <a:tailEnd type="triangle" w="med" len="med"/>
          </a:ln>
        </p:spPr>
      </p:cxnSp>
      <p:cxnSp>
        <p:nvCxnSpPr>
          <p:cNvPr id="14377" name="Elbow Connector 137"/>
          <p:cNvCxnSpPr>
            <a:cxnSpLocks noChangeShapeType="1"/>
          </p:cNvCxnSpPr>
          <p:nvPr/>
        </p:nvCxnSpPr>
        <p:spPr bwMode="auto">
          <a:xfrm rot="5400000" flipH="1" flipV="1">
            <a:off x="4820631" y="3806402"/>
            <a:ext cx="1619" cy="1851368"/>
          </a:xfrm>
          <a:prstGeom prst="bentConnector3">
            <a:avLst>
              <a:gd name="adj1" fmla="val 14395468"/>
            </a:avLst>
          </a:prstGeom>
          <a:noFill/>
          <a:ln w="9525">
            <a:solidFill>
              <a:srgbClr val="FF3F3F"/>
            </a:solidFill>
            <a:round/>
            <a:headEnd/>
            <a:tailEnd type="triangle" w="med" len="med"/>
          </a:ln>
        </p:spPr>
      </p:cxnSp>
      <p:cxnSp>
        <p:nvCxnSpPr>
          <p:cNvPr id="142" name="Elbow Connector 141"/>
          <p:cNvCxnSpPr>
            <a:stCxn id="2061" idx="2"/>
            <a:endCxn id="133" idx="0"/>
          </p:cNvCxnSpPr>
          <p:nvPr/>
        </p:nvCxnSpPr>
        <p:spPr>
          <a:xfrm rot="5400000">
            <a:off x="2526262" y="3099383"/>
            <a:ext cx="1188893" cy="2074894"/>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2061" idx="2"/>
            <a:endCxn id="132" idx="0"/>
          </p:cNvCxnSpPr>
          <p:nvPr/>
        </p:nvCxnSpPr>
        <p:spPr>
          <a:xfrm rot="16200000" flipH="1">
            <a:off x="4593867" y="3106672"/>
            <a:ext cx="1188893" cy="2060316"/>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380" name="Elbow Connector 147"/>
          <p:cNvCxnSpPr>
            <a:cxnSpLocks noChangeShapeType="1"/>
          </p:cNvCxnSpPr>
          <p:nvPr/>
        </p:nvCxnSpPr>
        <p:spPr bwMode="auto">
          <a:xfrm rot="16200000" flipV="1">
            <a:off x="4264249" y="3049171"/>
            <a:ext cx="1619" cy="3365830"/>
          </a:xfrm>
          <a:prstGeom prst="bentConnector3">
            <a:avLst>
              <a:gd name="adj1" fmla="val 25403657"/>
            </a:avLst>
          </a:prstGeom>
          <a:noFill/>
          <a:ln w="9525">
            <a:solidFill>
              <a:schemeClr val="accent1"/>
            </a:solidFill>
            <a:round/>
            <a:headEnd/>
            <a:tailEnd type="triangle" w="med" len="med"/>
          </a:ln>
        </p:spPr>
      </p:cxnSp>
      <p:sp>
        <p:nvSpPr>
          <p:cNvPr id="4" name="TextBox 3"/>
          <p:cNvSpPr txBox="1"/>
          <p:nvPr/>
        </p:nvSpPr>
        <p:spPr>
          <a:xfrm>
            <a:off x="288758" y="5887453"/>
            <a:ext cx="8710863" cy="646331"/>
          </a:xfrm>
          <a:prstGeom prst="rect">
            <a:avLst/>
          </a:prstGeom>
          <a:noFill/>
        </p:spPr>
        <p:txBody>
          <a:bodyPr wrap="square" rtlCol="0">
            <a:spAutoFit/>
          </a:bodyPr>
          <a:lstStyle/>
          <a:p>
            <a:r>
              <a:rPr lang="en-US" dirty="0" smtClean="0"/>
              <a:t>.. This helps to classify which initiatives will shift the spend from one component to another vs. the initiatives that actually saves money from the total healthcare cost</a:t>
            </a:r>
            <a:endParaRPr lang="en-US" dirty="0"/>
          </a:p>
        </p:txBody>
      </p:sp>
    </p:spTree>
    <p:extLst>
      <p:ext uri="{BB962C8B-B14F-4D97-AF65-F5344CB8AC3E}">
        <p14:creationId xmlns:p14="http://schemas.microsoft.com/office/powerpoint/2010/main" val="35697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fade">
                                      <p:cBhvr>
                                        <p:cTn id="16" dur="1000"/>
                                        <p:tgtEl>
                                          <p:spTgt spid="2055"/>
                                        </p:tgtEl>
                                      </p:cBhvr>
                                    </p:animEffect>
                                    <p:anim calcmode="lin" valueType="num">
                                      <p:cBhvr>
                                        <p:cTn id="17" dur="1000" fill="hold"/>
                                        <p:tgtEl>
                                          <p:spTgt spid="2055"/>
                                        </p:tgtEl>
                                        <p:attrNameLst>
                                          <p:attrName>ppt_x</p:attrName>
                                        </p:attrNameLst>
                                      </p:cBhvr>
                                      <p:tavLst>
                                        <p:tav tm="0">
                                          <p:val>
                                            <p:strVal val="#ppt_x"/>
                                          </p:val>
                                        </p:tav>
                                        <p:tav tm="100000">
                                          <p:val>
                                            <p:strVal val="#ppt_x"/>
                                          </p:val>
                                        </p:tav>
                                      </p:tavLst>
                                    </p:anim>
                                    <p:anim calcmode="lin" valueType="num">
                                      <p:cBhvr>
                                        <p:cTn id="18" dur="1000" fill="hold"/>
                                        <p:tgtEl>
                                          <p:spTgt spid="205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57"/>
                                        </p:tgtEl>
                                        <p:attrNameLst>
                                          <p:attrName>style.visibility</p:attrName>
                                        </p:attrNameLst>
                                      </p:cBhvr>
                                      <p:to>
                                        <p:strVal val="visible"/>
                                      </p:to>
                                    </p:set>
                                    <p:animEffect transition="in" filter="fade">
                                      <p:cBhvr>
                                        <p:cTn id="26" dur="1000"/>
                                        <p:tgtEl>
                                          <p:spTgt spid="2057"/>
                                        </p:tgtEl>
                                      </p:cBhvr>
                                    </p:animEffect>
                                    <p:anim calcmode="lin" valueType="num">
                                      <p:cBhvr>
                                        <p:cTn id="27" dur="1000" fill="hold"/>
                                        <p:tgtEl>
                                          <p:spTgt spid="2057"/>
                                        </p:tgtEl>
                                        <p:attrNameLst>
                                          <p:attrName>ppt_x</p:attrName>
                                        </p:attrNameLst>
                                      </p:cBhvr>
                                      <p:tavLst>
                                        <p:tav tm="0">
                                          <p:val>
                                            <p:strVal val="#ppt_x"/>
                                          </p:val>
                                        </p:tav>
                                        <p:tav tm="100000">
                                          <p:val>
                                            <p:strVal val="#ppt_x"/>
                                          </p:val>
                                        </p:tav>
                                      </p:tavLst>
                                    </p:anim>
                                    <p:anim calcmode="lin" valueType="num">
                                      <p:cBhvr>
                                        <p:cTn id="28"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61"/>
                                        </p:tgtEl>
                                        <p:attrNameLst>
                                          <p:attrName>style.visibility</p:attrName>
                                        </p:attrNameLst>
                                      </p:cBhvr>
                                      <p:to>
                                        <p:strVal val="visible"/>
                                      </p:to>
                                    </p:set>
                                    <p:animEffect transition="in" filter="fade">
                                      <p:cBhvr>
                                        <p:cTn id="38" dur="1000"/>
                                        <p:tgtEl>
                                          <p:spTgt spid="2061"/>
                                        </p:tgtEl>
                                      </p:cBhvr>
                                    </p:animEffect>
                                    <p:anim calcmode="lin" valueType="num">
                                      <p:cBhvr>
                                        <p:cTn id="39" dur="1000" fill="hold"/>
                                        <p:tgtEl>
                                          <p:spTgt spid="2061"/>
                                        </p:tgtEl>
                                        <p:attrNameLst>
                                          <p:attrName>ppt_x</p:attrName>
                                        </p:attrNameLst>
                                      </p:cBhvr>
                                      <p:tavLst>
                                        <p:tav tm="0">
                                          <p:val>
                                            <p:strVal val="#ppt_x"/>
                                          </p:val>
                                        </p:tav>
                                        <p:tav tm="100000">
                                          <p:val>
                                            <p:strVal val="#ppt_x"/>
                                          </p:val>
                                        </p:tav>
                                      </p:tavLst>
                                    </p:anim>
                                    <p:anim calcmode="lin" valueType="num">
                                      <p:cBhvr>
                                        <p:cTn id="40" dur="10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368"/>
                                        </p:tgtEl>
                                        <p:attrNameLst>
                                          <p:attrName>style.visibility</p:attrName>
                                        </p:attrNameLst>
                                      </p:cBhvr>
                                      <p:to>
                                        <p:strVal val="visible"/>
                                      </p:to>
                                    </p:set>
                                    <p:animEffect transition="in" filter="fade">
                                      <p:cBhvr>
                                        <p:cTn id="45" dur="500"/>
                                        <p:tgtEl>
                                          <p:spTgt spid="1436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350"/>
                                        </p:tgtEl>
                                        <p:attrNameLst>
                                          <p:attrName>style.visibility</p:attrName>
                                        </p:attrNameLst>
                                      </p:cBhvr>
                                      <p:to>
                                        <p:strVal val="visible"/>
                                      </p:to>
                                    </p:set>
                                    <p:animEffect transition="in" filter="fade">
                                      <p:cBhvr>
                                        <p:cTn id="50" dur="500"/>
                                        <p:tgtEl>
                                          <p:spTgt spid="14350"/>
                                        </p:tgtEl>
                                      </p:cBhvr>
                                    </p:animEffect>
                                  </p:childTnLst>
                                </p:cTn>
                              </p:par>
                              <p:par>
                                <p:cTn id="51" presetID="10" presetClass="entr" presetSubtype="0" fill="hold" nodeType="withEffect">
                                  <p:stCondLst>
                                    <p:cond delay="0"/>
                                  </p:stCondLst>
                                  <p:childTnLst>
                                    <p:set>
                                      <p:cBhvr>
                                        <p:cTn id="52" dur="1" fill="hold">
                                          <p:stCondLst>
                                            <p:cond delay="0"/>
                                          </p:stCondLst>
                                        </p:cTn>
                                        <p:tgtEl>
                                          <p:spTgt spid="14366"/>
                                        </p:tgtEl>
                                        <p:attrNameLst>
                                          <p:attrName>style.visibility</p:attrName>
                                        </p:attrNameLst>
                                      </p:cBhvr>
                                      <p:to>
                                        <p:strVal val="visible"/>
                                      </p:to>
                                    </p:set>
                                    <p:animEffect transition="in" filter="fade">
                                      <p:cBhvr>
                                        <p:cTn id="53" dur="500"/>
                                        <p:tgtEl>
                                          <p:spTgt spid="1436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349"/>
                                        </p:tgtEl>
                                        <p:attrNameLst>
                                          <p:attrName>style.visibility</p:attrName>
                                        </p:attrNameLst>
                                      </p:cBhvr>
                                      <p:to>
                                        <p:strVal val="visible"/>
                                      </p:to>
                                    </p:set>
                                    <p:animEffect transition="in" filter="fade">
                                      <p:cBhvr>
                                        <p:cTn id="58" dur="1000"/>
                                        <p:tgtEl>
                                          <p:spTgt spid="14349"/>
                                        </p:tgtEl>
                                      </p:cBhvr>
                                    </p:animEffect>
                                    <p:anim calcmode="lin" valueType="num">
                                      <p:cBhvr>
                                        <p:cTn id="59" dur="1000" fill="hold"/>
                                        <p:tgtEl>
                                          <p:spTgt spid="14349"/>
                                        </p:tgtEl>
                                        <p:attrNameLst>
                                          <p:attrName>ppt_x</p:attrName>
                                        </p:attrNameLst>
                                      </p:cBhvr>
                                      <p:tavLst>
                                        <p:tav tm="0">
                                          <p:val>
                                            <p:strVal val="#ppt_x"/>
                                          </p:val>
                                        </p:tav>
                                        <p:tav tm="100000">
                                          <p:val>
                                            <p:strVal val="#ppt_x"/>
                                          </p:val>
                                        </p:tav>
                                      </p:tavLst>
                                    </p:anim>
                                    <p:anim calcmode="lin" valueType="num">
                                      <p:cBhvr>
                                        <p:cTn id="60" dur="1000" fill="hold"/>
                                        <p:tgtEl>
                                          <p:spTgt spid="1434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380"/>
                                        </p:tgtEl>
                                        <p:attrNameLst>
                                          <p:attrName>style.visibility</p:attrName>
                                        </p:attrNameLst>
                                      </p:cBhvr>
                                      <p:to>
                                        <p:strVal val="visible"/>
                                      </p:to>
                                    </p:set>
                                    <p:animEffect transition="in" filter="fade">
                                      <p:cBhvr>
                                        <p:cTn id="63" dur="1000"/>
                                        <p:tgtEl>
                                          <p:spTgt spid="14380"/>
                                        </p:tgtEl>
                                      </p:cBhvr>
                                    </p:animEffect>
                                    <p:anim calcmode="lin" valueType="num">
                                      <p:cBhvr>
                                        <p:cTn id="64" dur="1000" fill="hold"/>
                                        <p:tgtEl>
                                          <p:spTgt spid="14380"/>
                                        </p:tgtEl>
                                        <p:attrNameLst>
                                          <p:attrName>ppt_x</p:attrName>
                                        </p:attrNameLst>
                                      </p:cBhvr>
                                      <p:tavLst>
                                        <p:tav tm="0">
                                          <p:val>
                                            <p:strVal val="#ppt_x"/>
                                          </p:val>
                                        </p:tav>
                                        <p:tav tm="100000">
                                          <p:val>
                                            <p:strVal val="#ppt_x"/>
                                          </p:val>
                                        </p:tav>
                                      </p:tavLst>
                                    </p:anim>
                                    <p:anim calcmode="lin" valueType="num">
                                      <p:cBhvr>
                                        <p:cTn id="65" dur="1000" fill="hold"/>
                                        <p:tgtEl>
                                          <p:spTgt spid="1438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62"/>
                                        </p:tgtEl>
                                        <p:attrNameLst>
                                          <p:attrName>style.visibility</p:attrName>
                                        </p:attrNameLst>
                                      </p:cBhvr>
                                      <p:to>
                                        <p:strVal val="visible"/>
                                      </p:to>
                                    </p:set>
                                    <p:animEffect transition="in" filter="fade">
                                      <p:cBhvr>
                                        <p:cTn id="68" dur="1000"/>
                                        <p:tgtEl>
                                          <p:spTgt spid="2062"/>
                                        </p:tgtEl>
                                      </p:cBhvr>
                                    </p:animEffect>
                                    <p:anim calcmode="lin" valueType="num">
                                      <p:cBhvr>
                                        <p:cTn id="69" dur="1000" fill="hold"/>
                                        <p:tgtEl>
                                          <p:spTgt spid="2062"/>
                                        </p:tgtEl>
                                        <p:attrNameLst>
                                          <p:attrName>ppt_x</p:attrName>
                                        </p:attrNameLst>
                                      </p:cBhvr>
                                      <p:tavLst>
                                        <p:tav tm="0">
                                          <p:val>
                                            <p:strVal val="#ppt_x"/>
                                          </p:val>
                                        </p:tav>
                                        <p:tav tm="100000">
                                          <p:val>
                                            <p:strVal val="#ppt_x"/>
                                          </p:val>
                                        </p:tav>
                                      </p:tavLst>
                                    </p:anim>
                                    <p:anim calcmode="lin" valueType="num">
                                      <p:cBhvr>
                                        <p:cTn id="70" dur="1000" fill="hold"/>
                                        <p:tgtEl>
                                          <p:spTgt spid="206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63"/>
                                        </p:tgtEl>
                                        <p:attrNameLst>
                                          <p:attrName>style.visibility</p:attrName>
                                        </p:attrNameLst>
                                      </p:cBhvr>
                                      <p:to>
                                        <p:strVal val="visible"/>
                                      </p:to>
                                    </p:set>
                                    <p:animEffect transition="in" filter="fade">
                                      <p:cBhvr>
                                        <p:cTn id="73" dur="1000"/>
                                        <p:tgtEl>
                                          <p:spTgt spid="2063"/>
                                        </p:tgtEl>
                                      </p:cBhvr>
                                    </p:animEffect>
                                    <p:anim calcmode="lin" valueType="num">
                                      <p:cBhvr>
                                        <p:cTn id="74" dur="1000" fill="hold"/>
                                        <p:tgtEl>
                                          <p:spTgt spid="2063"/>
                                        </p:tgtEl>
                                        <p:attrNameLst>
                                          <p:attrName>ppt_x</p:attrName>
                                        </p:attrNameLst>
                                      </p:cBhvr>
                                      <p:tavLst>
                                        <p:tav tm="0">
                                          <p:val>
                                            <p:strVal val="#ppt_x"/>
                                          </p:val>
                                        </p:tav>
                                        <p:tav tm="100000">
                                          <p:val>
                                            <p:strVal val="#ppt_x"/>
                                          </p:val>
                                        </p:tav>
                                      </p:tavLst>
                                    </p:anim>
                                    <p:anim calcmode="lin" valueType="num">
                                      <p:cBhvr>
                                        <p:cTn id="75" dur="1000" fill="hold"/>
                                        <p:tgtEl>
                                          <p:spTgt spid="206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064"/>
                                        </p:tgtEl>
                                        <p:attrNameLst>
                                          <p:attrName>style.visibility</p:attrName>
                                        </p:attrNameLst>
                                      </p:cBhvr>
                                      <p:to>
                                        <p:strVal val="visible"/>
                                      </p:to>
                                    </p:set>
                                    <p:animEffect transition="in" filter="fade">
                                      <p:cBhvr>
                                        <p:cTn id="78" dur="1000"/>
                                        <p:tgtEl>
                                          <p:spTgt spid="2064"/>
                                        </p:tgtEl>
                                      </p:cBhvr>
                                    </p:animEffect>
                                    <p:anim calcmode="lin" valueType="num">
                                      <p:cBhvr>
                                        <p:cTn id="79" dur="1000" fill="hold"/>
                                        <p:tgtEl>
                                          <p:spTgt spid="2064"/>
                                        </p:tgtEl>
                                        <p:attrNameLst>
                                          <p:attrName>ppt_x</p:attrName>
                                        </p:attrNameLst>
                                      </p:cBhvr>
                                      <p:tavLst>
                                        <p:tav tm="0">
                                          <p:val>
                                            <p:strVal val="#ppt_x"/>
                                          </p:val>
                                        </p:tav>
                                        <p:tav tm="100000">
                                          <p:val>
                                            <p:strVal val="#ppt_x"/>
                                          </p:val>
                                        </p:tav>
                                      </p:tavLst>
                                    </p:anim>
                                    <p:anim calcmode="lin" valueType="num">
                                      <p:cBhvr>
                                        <p:cTn id="80" dur="1000" fill="hold"/>
                                        <p:tgtEl>
                                          <p:spTgt spid="2064"/>
                                        </p:tgtEl>
                                        <p:attrNameLst>
                                          <p:attrName>ppt_y</p:attrName>
                                        </p:attrNameLst>
                                      </p:cBhvr>
                                      <p:tavLst>
                                        <p:tav tm="0">
                                          <p:val>
                                            <p:strVal val="#ppt_y+.1"/>
                                          </p:val>
                                        </p:tav>
                                        <p:tav tm="100000">
                                          <p:val>
                                            <p:strVal val="#ppt_y"/>
                                          </p:val>
                                        </p:tav>
                                      </p:tavLst>
                                    </p:anim>
                                  </p:childTnLst>
                                </p:cTn>
                              </p:par>
                              <p:par>
                                <p:cTn id="81" presetID="10" presetClass="entr" presetSubtype="0" fill="hold" nodeType="with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fade">
                                      <p:cBhvr>
                                        <p:cTn id="83" dur="500"/>
                                        <p:tgtEl>
                                          <p:spTgt spid="14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par>
                                <p:cTn id="89" presetID="10" presetClass="entr" presetSubtype="0" fill="hold" nodeType="with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500"/>
                                        <p:tgtEl>
                                          <p:spTgt spid="144"/>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434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4376"/>
                                        </p:tgtEl>
                                        <p:attrNameLst>
                                          <p:attrName>style.visibility</p:attrName>
                                        </p:attrNameLst>
                                      </p:cBhvr>
                                      <p:to>
                                        <p:strVal val="visible"/>
                                      </p:to>
                                    </p:set>
                                    <p:animEffect transition="in" filter="fade">
                                      <p:cBhvr>
                                        <p:cTn id="100" dur="500"/>
                                        <p:tgtEl>
                                          <p:spTgt spid="14376"/>
                                        </p:tgtEl>
                                      </p:cBhvr>
                                    </p:animEffect>
                                  </p:childTnLst>
                                </p:cTn>
                              </p:par>
                              <p:par>
                                <p:cTn id="101" presetID="10"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par>
                                <p:cTn id="104" presetID="10" presetClass="entr" presetSubtype="0" fill="hold" nodeType="withEffect">
                                  <p:stCondLst>
                                    <p:cond delay="0"/>
                                  </p:stCondLst>
                                  <p:childTnLst>
                                    <p:set>
                                      <p:cBhvr>
                                        <p:cTn id="105" dur="1" fill="hold">
                                          <p:stCondLst>
                                            <p:cond delay="0"/>
                                          </p:stCondLst>
                                        </p:cTn>
                                        <p:tgtEl>
                                          <p:spTgt spid="14377"/>
                                        </p:tgtEl>
                                        <p:attrNameLst>
                                          <p:attrName>style.visibility</p:attrName>
                                        </p:attrNameLst>
                                      </p:cBhvr>
                                      <p:to>
                                        <p:strVal val="visible"/>
                                      </p:to>
                                    </p:set>
                                    <p:animEffect transition="in" filter="fade">
                                      <p:cBhvr>
                                        <p:cTn id="106" dur="500"/>
                                        <p:tgtEl>
                                          <p:spTgt spid="14377"/>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055" grpId="0" animBg="1"/>
      <p:bldP spid="2056" grpId="0" animBg="1"/>
      <p:bldP spid="2057" grpId="0" animBg="1"/>
      <p:bldP spid="2061" grpId="0" animBg="1"/>
      <p:bldP spid="2062" grpId="0" animBg="1"/>
      <p:bldP spid="2063" grpId="0" animBg="1"/>
      <p:bldP spid="2064" grpId="0" animBg="1"/>
      <p:bldP spid="5" grpId="0" animBg="1"/>
      <p:bldP spid="2"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p:cNvSpPr>
          <p:nvPr/>
        </p:nvSpPr>
        <p:spPr bwMode="auto">
          <a:xfrm>
            <a:off x="8476396" y="6913514"/>
            <a:ext cx="438950" cy="1922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224"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32962" rtl="0" eaLnBrk="1" fontAlgn="base" latinLnBrk="0" hangingPunct="1">
              <a:lnSpc>
                <a:spcPct val="100000"/>
              </a:lnSpc>
              <a:spcBef>
                <a:spcPct val="0"/>
              </a:spcBef>
              <a:spcAft>
                <a:spcPct val="0"/>
              </a:spcAft>
              <a:buClrTx/>
              <a:buSzTx/>
              <a:buFontTx/>
              <a:buNone/>
              <a:tabLst/>
              <a:defRPr/>
            </a:pPr>
            <a:r>
              <a:rPr kumimoji="0" lang="en-GB" sz="1224" b="0" i="0" u="none" strike="noStrike" kern="1200" cap="none" spc="0" normalizeH="0" baseline="0" noProof="0" dirty="0" smtClean="0">
                <a:ln>
                  <a:noFill/>
                </a:ln>
                <a:solidFill>
                  <a:prstClr val="black"/>
                </a:solidFill>
                <a:effectLst/>
                <a:uLnTx/>
                <a:uFillTx/>
                <a:latin typeface="Calibri" pitchFamily="34" charset="0"/>
                <a:ea typeface="+mn-ea"/>
                <a:cs typeface="+mn-cs"/>
              </a:rPr>
              <a:t>  </a:t>
            </a:r>
            <a:endParaRPr kumimoji="0" lang="en-GB" sz="1224"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Rounded Rectangle 13"/>
          <p:cNvSpPr/>
          <p:nvPr/>
        </p:nvSpPr>
        <p:spPr>
          <a:xfrm>
            <a:off x="158158" y="3377615"/>
            <a:ext cx="1212865" cy="837046"/>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smtClean="0">
                <a:ln>
                  <a:noFill/>
                </a:ln>
                <a:solidFill>
                  <a:prstClr val="black"/>
                </a:solidFill>
                <a:effectLst/>
                <a:uLnTx/>
                <a:uFillTx/>
                <a:latin typeface="Calibri"/>
                <a:ea typeface="+mn-ea"/>
                <a:cs typeface="+mn-cs"/>
              </a:rPr>
              <a:t>Provider</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1845454" y="2698975"/>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Product 2</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ounded Rectangle 15"/>
          <p:cNvSpPr/>
          <p:nvPr/>
        </p:nvSpPr>
        <p:spPr>
          <a:xfrm>
            <a:off x="1845454" y="3648279"/>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Product n</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Rounded Rectangle 16"/>
          <p:cNvSpPr/>
          <p:nvPr/>
        </p:nvSpPr>
        <p:spPr>
          <a:xfrm>
            <a:off x="1845454" y="5373778"/>
            <a:ext cx="1212865" cy="466487"/>
          </a:xfrm>
          <a:prstGeom prst="round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Other</a:t>
            </a:r>
          </a:p>
        </p:txBody>
      </p:sp>
      <p:sp>
        <p:nvSpPr>
          <p:cNvPr id="18" name="Rounded Rectangle 17"/>
          <p:cNvSpPr/>
          <p:nvPr/>
        </p:nvSpPr>
        <p:spPr>
          <a:xfrm>
            <a:off x="3599773" y="1862070"/>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Inpatient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18"/>
          <p:cNvSpPr/>
          <p:nvPr/>
        </p:nvSpPr>
        <p:spPr>
          <a:xfrm>
            <a:off x="3599773" y="3648279"/>
            <a:ext cx="1212865" cy="466487"/>
          </a:xfrm>
          <a:prstGeom prst="roundRect">
            <a:avLst/>
          </a:prstGeom>
          <a:solidFill>
            <a:srgbClr val="00B05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Members</a:t>
            </a:r>
            <a:endParaRPr kumimoji="0" lang="de-CH" sz="1632" b="0"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174369" y="1060750"/>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Activity</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6734568" y="2185371"/>
            <a:ext cx="1212865" cy="466487"/>
          </a:xfrm>
          <a:prstGeom prst="round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Reimb’t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Rounded Rectangle 21"/>
          <p:cNvSpPr/>
          <p:nvPr/>
        </p:nvSpPr>
        <p:spPr>
          <a:xfrm>
            <a:off x="6734568" y="3022278"/>
            <a:ext cx="1212865" cy="466487"/>
          </a:xfrm>
          <a:prstGeom prst="round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Out of pocket</a:t>
            </a:r>
            <a:endParaRPr kumimoji="0" lang="de-CH" sz="1428" b="1" i="0" u="none" strike="noStrike" kern="0" cap="none" spc="0" normalizeH="0" baseline="0" noProof="0" dirty="0">
              <a:ln>
                <a:noFill/>
              </a:ln>
              <a:solidFill>
                <a:prstClr val="black"/>
              </a:solidFill>
              <a:effectLst/>
              <a:uLnTx/>
              <a:uFillTx/>
              <a:latin typeface="Calibri"/>
              <a:ea typeface="+mn-ea"/>
              <a:cs typeface="+mn-cs"/>
            </a:endParaRPr>
          </a:p>
        </p:txBody>
      </p:sp>
      <p:cxnSp>
        <p:nvCxnSpPr>
          <p:cNvPr id="23" name="Elbow Connector 22"/>
          <p:cNvCxnSpPr>
            <a:stCxn id="14" idx="3"/>
            <a:endCxn id="15" idx="1"/>
          </p:cNvCxnSpPr>
          <p:nvPr/>
        </p:nvCxnSpPr>
        <p:spPr>
          <a:xfrm flipV="1">
            <a:off x="1371023" y="2932219"/>
            <a:ext cx="474431" cy="947334"/>
          </a:xfrm>
          <a:prstGeom prst="bentConnector3">
            <a:avLst>
              <a:gd name="adj1" fmla="val 50000"/>
            </a:avLst>
          </a:prstGeom>
          <a:noFill/>
          <a:ln w="9525" cap="flat" cmpd="sng" algn="ctr">
            <a:solidFill>
              <a:sysClr val="windowText" lastClr="000000"/>
            </a:solidFill>
            <a:prstDash val="solid"/>
          </a:ln>
          <a:effectLst/>
        </p:spPr>
      </p:cxnSp>
      <p:cxnSp>
        <p:nvCxnSpPr>
          <p:cNvPr id="24" name="Elbow Connector 23"/>
          <p:cNvCxnSpPr>
            <a:stCxn id="14" idx="3"/>
            <a:endCxn id="16" idx="1"/>
          </p:cNvCxnSpPr>
          <p:nvPr/>
        </p:nvCxnSpPr>
        <p:spPr>
          <a:xfrm>
            <a:off x="1371023" y="3879553"/>
            <a:ext cx="474431" cy="1969"/>
          </a:xfrm>
          <a:prstGeom prst="bentConnector3">
            <a:avLst>
              <a:gd name="adj1" fmla="val 50000"/>
            </a:avLst>
          </a:prstGeom>
          <a:noFill/>
          <a:ln w="9525" cap="flat" cmpd="sng" algn="ctr">
            <a:solidFill>
              <a:sysClr val="windowText" lastClr="000000"/>
            </a:solidFill>
            <a:prstDash val="solid"/>
          </a:ln>
          <a:effectLst/>
        </p:spPr>
      </p:cxnSp>
      <p:cxnSp>
        <p:nvCxnSpPr>
          <p:cNvPr id="26" name="Elbow Connector 25"/>
          <p:cNvCxnSpPr>
            <a:stCxn id="34" idx="3"/>
            <a:endCxn id="18" idx="1"/>
          </p:cNvCxnSpPr>
          <p:nvPr/>
        </p:nvCxnSpPr>
        <p:spPr>
          <a:xfrm>
            <a:off x="3058319" y="2095313"/>
            <a:ext cx="541454" cy="1"/>
          </a:xfrm>
          <a:prstGeom prst="bentConnector3">
            <a:avLst>
              <a:gd name="adj1" fmla="val 50000"/>
            </a:avLst>
          </a:prstGeom>
          <a:noFill/>
          <a:ln w="9525" cap="flat" cmpd="sng" algn="ctr">
            <a:solidFill>
              <a:sysClr val="windowText" lastClr="000000"/>
            </a:solidFill>
            <a:prstDash val="solid"/>
          </a:ln>
          <a:effectLst/>
        </p:spPr>
      </p:cxnSp>
      <p:cxnSp>
        <p:nvCxnSpPr>
          <p:cNvPr id="28" name="Elbow Connector 27"/>
          <p:cNvCxnSpPr>
            <a:stCxn id="18" idx="3"/>
            <a:endCxn id="20" idx="1"/>
          </p:cNvCxnSpPr>
          <p:nvPr/>
        </p:nvCxnSpPr>
        <p:spPr>
          <a:xfrm flipV="1">
            <a:off x="4812638" y="1293994"/>
            <a:ext cx="361731" cy="801320"/>
          </a:xfrm>
          <a:prstGeom prst="bentConnector3">
            <a:avLst>
              <a:gd name="adj1" fmla="val 50000"/>
            </a:avLst>
          </a:prstGeom>
          <a:noFill/>
          <a:ln w="9525" cap="flat" cmpd="sng" algn="ctr">
            <a:solidFill>
              <a:sysClr val="windowText" lastClr="000000"/>
            </a:solidFill>
            <a:prstDash val="solid"/>
          </a:ln>
          <a:effectLst/>
        </p:spPr>
      </p:cxnSp>
      <p:cxnSp>
        <p:nvCxnSpPr>
          <p:cNvPr id="29" name="Elbow Connector 28"/>
          <p:cNvCxnSpPr>
            <a:stCxn id="55" idx="3"/>
            <a:endCxn id="21" idx="1"/>
          </p:cNvCxnSpPr>
          <p:nvPr/>
        </p:nvCxnSpPr>
        <p:spPr>
          <a:xfrm flipV="1">
            <a:off x="6397463" y="2418615"/>
            <a:ext cx="337106" cy="419223"/>
          </a:xfrm>
          <a:prstGeom prst="bentConnector3">
            <a:avLst>
              <a:gd name="adj1" fmla="val 50000"/>
            </a:avLst>
          </a:prstGeom>
          <a:noFill/>
          <a:ln w="9525" cap="flat" cmpd="sng" algn="ctr">
            <a:solidFill>
              <a:sysClr val="windowText" lastClr="000000"/>
            </a:solidFill>
            <a:prstDash val="solid"/>
          </a:ln>
          <a:effectLst/>
        </p:spPr>
      </p:cxnSp>
      <p:cxnSp>
        <p:nvCxnSpPr>
          <p:cNvPr id="30" name="Elbow Connector 29"/>
          <p:cNvCxnSpPr>
            <a:stCxn id="18" idx="3"/>
            <a:endCxn id="55" idx="1"/>
          </p:cNvCxnSpPr>
          <p:nvPr/>
        </p:nvCxnSpPr>
        <p:spPr>
          <a:xfrm>
            <a:off x="4812638" y="2095314"/>
            <a:ext cx="371959" cy="742524"/>
          </a:xfrm>
          <a:prstGeom prst="bentConnector3">
            <a:avLst>
              <a:gd name="adj1" fmla="val 50000"/>
            </a:avLst>
          </a:prstGeom>
          <a:noFill/>
          <a:ln w="9525" cap="flat" cmpd="sng" algn="ctr">
            <a:solidFill>
              <a:sysClr val="windowText" lastClr="000000"/>
            </a:solidFill>
            <a:prstDash val="solid"/>
          </a:ln>
          <a:effectLst/>
        </p:spPr>
      </p:cxnSp>
      <p:sp>
        <p:nvSpPr>
          <p:cNvPr id="31" name="Content Placeholder 2"/>
          <p:cNvSpPr txBox="1">
            <a:spLocks/>
          </p:cNvSpPr>
          <p:nvPr/>
        </p:nvSpPr>
        <p:spPr bwMode="auto">
          <a:xfrm>
            <a:off x="7220229" y="2665679"/>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32" name="Content Placeholder 2"/>
          <p:cNvSpPr txBox="1">
            <a:spLocks/>
          </p:cNvSpPr>
          <p:nvPr/>
        </p:nvSpPr>
        <p:spPr bwMode="auto">
          <a:xfrm>
            <a:off x="2326841" y="3377614"/>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33" name="Content Placeholder 2"/>
          <p:cNvSpPr txBox="1">
            <a:spLocks/>
          </p:cNvSpPr>
          <p:nvPr/>
        </p:nvSpPr>
        <p:spPr bwMode="auto">
          <a:xfrm>
            <a:off x="2326841" y="4156227"/>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34" name="Rounded Rectangle 33"/>
          <p:cNvSpPr/>
          <p:nvPr/>
        </p:nvSpPr>
        <p:spPr>
          <a:xfrm>
            <a:off x="1845454" y="1862069"/>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Product 1</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cxnSp>
        <p:nvCxnSpPr>
          <p:cNvPr id="35" name="Elbow Connector 34"/>
          <p:cNvCxnSpPr>
            <a:stCxn id="14" idx="3"/>
            <a:endCxn id="34" idx="1"/>
          </p:cNvCxnSpPr>
          <p:nvPr/>
        </p:nvCxnSpPr>
        <p:spPr>
          <a:xfrm flipV="1">
            <a:off x="1371023" y="2095313"/>
            <a:ext cx="474431" cy="1784241"/>
          </a:xfrm>
          <a:prstGeom prst="bentConnector3">
            <a:avLst>
              <a:gd name="adj1" fmla="val 50000"/>
            </a:avLst>
          </a:prstGeom>
          <a:noFill/>
          <a:ln w="9525" cap="flat" cmpd="sng" algn="ctr">
            <a:solidFill>
              <a:sysClr val="windowText" lastClr="000000"/>
            </a:solidFill>
            <a:prstDash val="solid"/>
          </a:ln>
          <a:effectLst/>
        </p:spPr>
      </p:cxnSp>
      <p:sp>
        <p:nvSpPr>
          <p:cNvPr id="36" name="Content Placeholder 2"/>
          <p:cNvSpPr txBox="1">
            <a:spLocks/>
          </p:cNvSpPr>
          <p:nvPr/>
        </p:nvSpPr>
        <p:spPr bwMode="auto">
          <a:xfrm>
            <a:off x="2326841" y="2342377"/>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37" name="Rounded Rectangle 36"/>
          <p:cNvSpPr/>
          <p:nvPr/>
        </p:nvSpPr>
        <p:spPr>
          <a:xfrm>
            <a:off x="3599773" y="2698976"/>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Outpatient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38" name="Content Placeholder 2"/>
          <p:cNvSpPr txBox="1">
            <a:spLocks/>
          </p:cNvSpPr>
          <p:nvPr/>
        </p:nvSpPr>
        <p:spPr bwMode="auto">
          <a:xfrm>
            <a:off x="4042695" y="2342378"/>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39" name="Double Bracket 38"/>
          <p:cNvSpPr/>
          <p:nvPr/>
        </p:nvSpPr>
        <p:spPr>
          <a:xfrm rot="5400000">
            <a:off x="3409422" y="1839437"/>
            <a:ext cx="1561418" cy="1371343"/>
          </a:xfrm>
          <a:prstGeom prst="bracketPair">
            <a:avLst>
              <a:gd name="adj" fmla="val 7724"/>
            </a:avLst>
          </a:prstGeom>
          <a:noFill/>
          <a:ln w="28575" cap="flat" cmpd="sng" algn="ctr">
            <a:solidFill>
              <a:sysClr val="windowText" lastClr="000000"/>
            </a:solidFill>
            <a:prstDash val="solid"/>
          </a:ln>
          <a:effectLst/>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0" normalizeH="0" baseline="0" noProof="0" dirty="0">
              <a:ln>
                <a:noFill/>
              </a:ln>
              <a:solidFill>
                <a:prstClr val="black"/>
              </a:solidFill>
              <a:effectLst/>
              <a:uLnTx/>
              <a:uFillTx/>
              <a:latin typeface="Calibri"/>
              <a:ea typeface="+mn-ea"/>
              <a:cs typeface="+mn-cs"/>
            </a:endParaRPr>
          </a:p>
        </p:txBody>
      </p:sp>
      <p:sp>
        <p:nvSpPr>
          <p:cNvPr id="40" name="Rounded Rectangle 39"/>
          <p:cNvSpPr/>
          <p:nvPr/>
        </p:nvSpPr>
        <p:spPr>
          <a:xfrm>
            <a:off x="6734568" y="1493723"/>
            <a:ext cx="1212865" cy="466487"/>
          </a:xfrm>
          <a:prstGeom prst="round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smtClean="0">
                <a:ln>
                  <a:noFill/>
                </a:ln>
                <a:solidFill>
                  <a:prstClr val="black"/>
                </a:solidFill>
                <a:effectLst/>
                <a:uLnTx/>
                <a:uFillTx/>
                <a:latin typeface="Calibri"/>
                <a:ea typeface="+mn-ea"/>
                <a:cs typeface="+mn-cs"/>
              </a:rPr>
              <a:t>Public/private </a:t>
            </a:r>
            <a:r>
              <a:rPr kumimoji="0" lang="en-US" sz="1632" b="1" i="0" u="none" strike="noStrike" kern="0" cap="none" spc="0" normalizeH="0" baseline="0" noProof="0" dirty="0">
                <a:ln>
                  <a:noFill/>
                </a:ln>
                <a:solidFill>
                  <a:prstClr val="black"/>
                </a:solidFill>
                <a:effectLst/>
                <a:uLnTx/>
                <a:uFillTx/>
                <a:latin typeface="Calibri"/>
                <a:ea typeface="+mn-ea"/>
                <a:cs typeface="+mn-cs"/>
              </a:rPr>
              <a:t>Share</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41" name="Rounded Rectangle 40"/>
          <p:cNvSpPr/>
          <p:nvPr/>
        </p:nvSpPr>
        <p:spPr>
          <a:xfrm>
            <a:off x="6734569" y="630376"/>
            <a:ext cx="1212865" cy="466487"/>
          </a:xfrm>
          <a:prstGeom prst="roundRect">
            <a:avLst/>
          </a:prstGeom>
          <a:solidFill>
            <a:srgbClr val="00B05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Utilization</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42" name="Content Placeholder 2"/>
          <p:cNvSpPr txBox="1">
            <a:spLocks/>
          </p:cNvSpPr>
          <p:nvPr/>
        </p:nvSpPr>
        <p:spPr bwMode="auto">
          <a:xfrm>
            <a:off x="7261464" y="1126957"/>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43" name="Content Placeholder 2"/>
          <p:cNvSpPr txBox="1">
            <a:spLocks/>
          </p:cNvSpPr>
          <p:nvPr/>
        </p:nvSpPr>
        <p:spPr bwMode="auto">
          <a:xfrm>
            <a:off x="4048422" y="3318524"/>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44" name="Content Placeholder 2"/>
          <p:cNvSpPr txBox="1">
            <a:spLocks/>
          </p:cNvSpPr>
          <p:nvPr/>
        </p:nvSpPr>
        <p:spPr bwMode="auto">
          <a:xfrm>
            <a:off x="5647517" y="2091104"/>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45" name="Rounded Rectangle 44"/>
          <p:cNvSpPr/>
          <p:nvPr/>
        </p:nvSpPr>
        <p:spPr>
          <a:xfrm>
            <a:off x="1775872" y="3207639"/>
            <a:ext cx="1435241" cy="63083"/>
          </a:xfrm>
          <a:prstGeom prst="roundRect">
            <a:avLst/>
          </a:prstGeom>
          <a:no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cxnSp>
        <p:nvCxnSpPr>
          <p:cNvPr id="46" name="Elbow Connector 45"/>
          <p:cNvCxnSpPr>
            <a:stCxn id="20" idx="3"/>
            <a:endCxn id="40" idx="1"/>
          </p:cNvCxnSpPr>
          <p:nvPr/>
        </p:nvCxnSpPr>
        <p:spPr>
          <a:xfrm>
            <a:off x="6387233" y="1293993"/>
            <a:ext cx="347335" cy="432973"/>
          </a:xfrm>
          <a:prstGeom prst="bentConnector3">
            <a:avLst>
              <a:gd name="adj1" fmla="val 50000"/>
            </a:avLst>
          </a:prstGeom>
          <a:noFill/>
          <a:ln w="9525" cap="flat" cmpd="sng" algn="ctr">
            <a:solidFill>
              <a:sysClr val="windowText" lastClr="000000"/>
            </a:solidFill>
            <a:prstDash val="solid"/>
          </a:ln>
          <a:effectLst/>
        </p:spPr>
      </p:cxnSp>
      <p:cxnSp>
        <p:nvCxnSpPr>
          <p:cNvPr id="47" name="Elbow Connector 46"/>
          <p:cNvCxnSpPr>
            <a:stCxn id="20" idx="3"/>
            <a:endCxn id="41" idx="1"/>
          </p:cNvCxnSpPr>
          <p:nvPr/>
        </p:nvCxnSpPr>
        <p:spPr>
          <a:xfrm flipV="1">
            <a:off x="6387234" y="863619"/>
            <a:ext cx="347336" cy="430374"/>
          </a:xfrm>
          <a:prstGeom prst="bentConnector3">
            <a:avLst>
              <a:gd name="adj1" fmla="val 50000"/>
            </a:avLst>
          </a:prstGeom>
          <a:noFill/>
          <a:ln w="9525" cap="flat" cmpd="sng" algn="ctr">
            <a:solidFill>
              <a:sysClr val="windowText" lastClr="000000"/>
            </a:solidFill>
            <a:prstDash val="solid"/>
          </a:ln>
          <a:effectLst/>
        </p:spPr>
      </p:cxnSp>
      <p:sp>
        <p:nvSpPr>
          <p:cNvPr id="48" name="TextBox 47"/>
          <p:cNvSpPr txBox="1"/>
          <p:nvPr/>
        </p:nvSpPr>
        <p:spPr>
          <a:xfrm>
            <a:off x="0" y="5873206"/>
            <a:ext cx="8807401" cy="646331"/>
          </a:xfrm>
          <a:prstGeom prst="rect">
            <a:avLst/>
          </a:prstGeom>
          <a:noFill/>
        </p:spPr>
        <p:txBody>
          <a:bodyPr wrap="square" rtlCol="0">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Arial" charset="0"/>
              </a:rPr>
              <a:t>Reimbursement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 Claim net * (1- denial rate) * (1+ IBNR[Incurred but not reported])</a:t>
            </a:r>
          </a:p>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charset="0"/>
              </a:rPr>
              <a:t>Out of pocket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 Self pay + Patient Share</a:t>
            </a:r>
          </a:p>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charset="0"/>
              </a:rPr>
              <a:t>Other Income =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Arial" charset="0"/>
              </a:rPr>
              <a:t>Medical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Tourism in UAE + Research grants</a:t>
            </a: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49" name="Content Placeholder 2"/>
          <p:cNvSpPr txBox="1">
            <a:spLocks/>
          </p:cNvSpPr>
          <p:nvPr/>
        </p:nvSpPr>
        <p:spPr bwMode="auto">
          <a:xfrm>
            <a:off x="2326841" y="5008142"/>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50" name="Rounded Rectangle 49"/>
          <p:cNvSpPr/>
          <p:nvPr/>
        </p:nvSpPr>
        <p:spPr>
          <a:xfrm>
            <a:off x="1845454" y="4538024"/>
            <a:ext cx="1212865" cy="466487"/>
          </a:xfrm>
          <a:prstGeom prst="round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smtClean="0">
                <a:ln>
                  <a:noFill/>
                </a:ln>
                <a:solidFill>
                  <a:prstClr val="black"/>
                </a:solidFill>
                <a:effectLst/>
                <a:uLnTx/>
                <a:uFillTx/>
                <a:latin typeface="Calibri"/>
                <a:ea typeface="+mn-ea"/>
                <a:cs typeface="+mn-cs"/>
              </a:rPr>
              <a:t>Government subsidy</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cxnSp>
        <p:nvCxnSpPr>
          <p:cNvPr id="51" name="Elbow Connector 50"/>
          <p:cNvCxnSpPr>
            <a:stCxn id="34" idx="3"/>
            <a:endCxn id="19" idx="1"/>
          </p:cNvCxnSpPr>
          <p:nvPr/>
        </p:nvCxnSpPr>
        <p:spPr>
          <a:xfrm>
            <a:off x="3058319" y="2095313"/>
            <a:ext cx="541455" cy="1786210"/>
          </a:xfrm>
          <a:prstGeom prst="bentConnector3">
            <a:avLst/>
          </a:prstGeom>
          <a:noFill/>
          <a:ln w="9525" cap="flat" cmpd="sng" algn="ctr">
            <a:solidFill>
              <a:sysClr val="windowText" lastClr="000000">
                <a:shade val="95000"/>
                <a:satMod val="105000"/>
              </a:sysClr>
            </a:solidFill>
            <a:prstDash val="solid"/>
          </a:ln>
          <a:effectLst/>
        </p:spPr>
      </p:cxnSp>
      <p:cxnSp>
        <p:nvCxnSpPr>
          <p:cNvPr id="52" name="Elbow Connector 51"/>
          <p:cNvCxnSpPr>
            <a:stCxn id="34" idx="3"/>
            <a:endCxn id="37" idx="1"/>
          </p:cNvCxnSpPr>
          <p:nvPr/>
        </p:nvCxnSpPr>
        <p:spPr>
          <a:xfrm>
            <a:off x="3058319" y="2095313"/>
            <a:ext cx="541454" cy="836907"/>
          </a:xfrm>
          <a:prstGeom prst="bentConnector3">
            <a:avLst>
              <a:gd name="adj1" fmla="val 50000"/>
            </a:avLst>
          </a:prstGeom>
          <a:noFill/>
          <a:ln w="9525" cap="flat" cmpd="sng" algn="ctr">
            <a:solidFill>
              <a:sysClr val="windowText" lastClr="000000">
                <a:shade val="95000"/>
                <a:satMod val="105000"/>
              </a:sysClr>
            </a:solidFill>
            <a:prstDash val="solid"/>
          </a:ln>
          <a:effectLst/>
        </p:spPr>
      </p:cxnSp>
      <p:cxnSp>
        <p:nvCxnSpPr>
          <p:cNvPr id="53" name="Elbow Connector 52"/>
          <p:cNvCxnSpPr>
            <a:stCxn id="14" idx="3"/>
            <a:endCxn id="50" idx="1"/>
          </p:cNvCxnSpPr>
          <p:nvPr/>
        </p:nvCxnSpPr>
        <p:spPr>
          <a:xfrm>
            <a:off x="1371023" y="3879553"/>
            <a:ext cx="474431" cy="891715"/>
          </a:xfrm>
          <a:prstGeom prst="bentConnector3">
            <a:avLst>
              <a:gd name="adj1" fmla="val 50000"/>
            </a:avLst>
          </a:prstGeom>
          <a:noFill/>
          <a:ln w="9525" cap="flat" cmpd="sng" algn="ctr">
            <a:solidFill>
              <a:sysClr val="windowText" lastClr="000000"/>
            </a:solidFill>
            <a:prstDash val="solid"/>
          </a:ln>
          <a:effectLst/>
        </p:spPr>
      </p:cxnSp>
      <p:cxnSp>
        <p:nvCxnSpPr>
          <p:cNvPr id="54" name="Elbow Connector 53"/>
          <p:cNvCxnSpPr>
            <a:stCxn id="14" idx="3"/>
            <a:endCxn id="17" idx="1"/>
          </p:cNvCxnSpPr>
          <p:nvPr/>
        </p:nvCxnSpPr>
        <p:spPr>
          <a:xfrm>
            <a:off x="1371023" y="3879554"/>
            <a:ext cx="474431" cy="1727468"/>
          </a:xfrm>
          <a:prstGeom prst="bentConnector3">
            <a:avLst>
              <a:gd name="adj1" fmla="val 50000"/>
            </a:avLst>
          </a:prstGeom>
          <a:noFill/>
          <a:ln w="9525" cap="flat" cmpd="sng" algn="ctr">
            <a:solidFill>
              <a:sysClr val="windowText" lastClr="000000"/>
            </a:solidFill>
            <a:prstDash val="solid"/>
          </a:ln>
          <a:effectLst/>
        </p:spPr>
      </p:cxnSp>
      <p:sp>
        <p:nvSpPr>
          <p:cNvPr id="55" name="Rounded Rectangle 54"/>
          <p:cNvSpPr/>
          <p:nvPr/>
        </p:nvSpPr>
        <p:spPr>
          <a:xfrm>
            <a:off x="5184597" y="2604594"/>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Payment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cxnSp>
        <p:nvCxnSpPr>
          <p:cNvPr id="56" name="Elbow Connector 55"/>
          <p:cNvCxnSpPr>
            <a:stCxn id="55" idx="3"/>
            <a:endCxn id="22" idx="1"/>
          </p:cNvCxnSpPr>
          <p:nvPr/>
        </p:nvCxnSpPr>
        <p:spPr>
          <a:xfrm>
            <a:off x="6397463" y="2837838"/>
            <a:ext cx="337106" cy="417684"/>
          </a:xfrm>
          <a:prstGeom prst="bentConnector3">
            <a:avLst>
              <a:gd name="adj1" fmla="val 50000"/>
            </a:avLst>
          </a:prstGeom>
          <a:noFill/>
          <a:ln w="9525" cap="flat" cmpd="sng" algn="ctr">
            <a:solidFill>
              <a:sysClr val="windowText" lastClr="000000"/>
            </a:solidFill>
            <a:prstDash val="solid"/>
          </a:ln>
          <a:effectLst/>
        </p:spPr>
      </p:cxnSp>
      <p:sp>
        <p:nvSpPr>
          <p:cNvPr id="57" name="Rounded Rectangle 56"/>
          <p:cNvSpPr/>
          <p:nvPr/>
        </p:nvSpPr>
        <p:spPr>
          <a:xfrm>
            <a:off x="3599773" y="1862071"/>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Inpatient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58" name="Rounded Rectangle 57"/>
          <p:cNvSpPr/>
          <p:nvPr/>
        </p:nvSpPr>
        <p:spPr>
          <a:xfrm>
            <a:off x="3599773" y="3648280"/>
            <a:ext cx="1212865" cy="466487"/>
          </a:xfrm>
          <a:prstGeom prst="roundRect">
            <a:avLst/>
          </a:prstGeom>
          <a:solidFill>
            <a:srgbClr val="00B05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Members</a:t>
            </a:r>
            <a:endParaRPr kumimoji="0" lang="de-CH" sz="1632" b="0" i="0" u="none" strike="noStrike" kern="0" cap="none" spc="0" normalizeH="0" baseline="0" noProof="0" dirty="0">
              <a:ln>
                <a:noFill/>
              </a:ln>
              <a:solidFill>
                <a:prstClr val="black"/>
              </a:solidFill>
              <a:effectLst/>
              <a:uLnTx/>
              <a:uFillTx/>
              <a:latin typeface="Calibri"/>
              <a:ea typeface="+mn-ea"/>
              <a:cs typeface="+mn-cs"/>
            </a:endParaRPr>
          </a:p>
        </p:txBody>
      </p:sp>
      <p:sp>
        <p:nvSpPr>
          <p:cNvPr id="59" name="Rounded Rectangle 58"/>
          <p:cNvSpPr/>
          <p:nvPr/>
        </p:nvSpPr>
        <p:spPr>
          <a:xfrm>
            <a:off x="3599773" y="2698977"/>
            <a:ext cx="1212865" cy="466487"/>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a:ea typeface="+mn-ea"/>
                <a:cs typeface="+mn-cs"/>
              </a:rPr>
              <a:t>Outpatient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60" name="Content Placeholder 2"/>
          <p:cNvSpPr txBox="1">
            <a:spLocks/>
          </p:cNvSpPr>
          <p:nvPr/>
        </p:nvSpPr>
        <p:spPr bwMode="auto">
          <a:xfrm>
            <a:off x="4042695" y="2342379"/>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61" name="Double Bracket 60"/>
          <p:cNvSpPr/>
          <p:nvPr/>
        </p:nvSpPr>
        <p:spPr>
          <a:xfrm rot="5400000">
            <a:off x="3409422" y="1839438"/>
            <a:ext cx="1561418" cy="1371343"/>
          </a:xfrm>
          <a:prstGeom prst="bracketPair">
            <a:avLst>
              <a:gd name="adj" fmla="val 7724"/>
            </a:avLst>
          </a:prstGeom>
          <a:noFill/>
          <a:ln w="28575" cap="flat" cmpd="sng" algn="ctr">
            <a:solidFill>
              <a:sysClr val="windowText" lastClr="000000"/>
            </a:solidFill>
            <a:prstDash val="solid"/>
          </a:ln>
          <a:effectLst/>
        </p:spPr>
        <p:txBody>
          <a:bodyPr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0" normalizeH="0" baseline="0" noProof="0" dirty="0">
              <a:ln>
                <a:noFill/>
              </a:ln>
              <a:solidFill>
                <a:prstClr val="black"/>
              </a:solidFill>
              <a:effectLst/>
              <a:uLnTx/>
              <a:uFillTx/>
              <a:latin typeface="Calibri"/>
              <a:ea typeface="+mn-ea"/>
              <a:cs typeface="+mn-cs"/>
            </a:endParaRPr>
          </a:p>
        </p:txBody>
      </p:sp>
      <p:sp>
        <p:nvSpPr>
          <p:cNvPr id="62" name="Content Placeholder 2"/>
          <p:cNvSpPr txBox="1">
            <a:spLocks/>
          </p:cNvSpPr>
          <p:nvPr/>
        </p:nvSpPr>
        <p:spPr bwMode="auto">
          <a:xfrm>
            <a:off x="4048422" y="3318525"/>
            <a:ext cx="287027" cy="327511"/>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173311" marR="0" lvl="1" indent="-173311" algn="ctr" defTabSz="913526" rtl="0" eaLnBrk="0" fontAlgn="base" latinLnBrk="0" hangingPunct="0">
              <a:lnSpc>
                <a:spcPct val="100000"/>
              </a:lnSpc>
              <a:spcBef>
                <a:spcPct val="0"/>
              </a:spcBef>
              <a:spcAft>
                <a:spcPct val="0"/>
              </a:spcAft>
              <a:buClrTx/>
              <a:buSzPct val="120000"/>
              <a:buFontTx/>
              <a:buNone/>
              <a:tabLst/>
              <a:defRPr/>
            </a:pPr>
            <a:r>
              <a:rPr kumimoji="0" lang="de-CH" sz="1632" b="1" i="0" u="none" strike="noStrike" kern="0" cap="none" spc="0" normalizeH="0" baseline="0" noProof="0" dirty="0">
                <a:ln>
                  <a:noFill/>
                </a:ln>
                <a:solidFill>
                  <a:prstClr val="white"/>
                </a:solidFill>
                <a:effectLst/>
                <a:uLnTx/>
                <a:uFillTx/>
                <a:latin typeface="Calibri"/>
                <a:ea typeface="+mn-ea"/>
                <a:cs typeface="+mn-cs"/>
              </a:rPr>
              <a:t>×</a:t>
            </a:r>
            <a:endParaRPr kumimoji="0" lang="de-CH" sz="1632" b="1" i="0" u="none" strike="noStrike" kern="0" cap="none" spc="0" normalizeH="0" baseline="0" noProof="0" dirty="0">
              <a:ln>
                <a:noFill/>
              </a:ln>
              <a:solidFill>
                <a:prstClr val="black"/>
              </a:solidFill>
              <a:effectLst/>
              <a:uLnTx/>
              <a:uFillTx/>
              <a:latin typeface="Calibri"/>
              <a:ea typeface="+mn-ea"/>
              <a:cs typeface="+mn-cs"/>
            </a:endParaRPr>
          </a:p>
        </p:txBody>
      </p:sp>
      <p:sp>
        <p:nvSpPr>
          <p:cNvPr id="63" name="Title 1"/>
          <p:cNvSpPr txBox="1">
            <a:spLocks/>
          </p:cNvSpPr>
          <p:nvPr/>
        </p:nvSpPr>
        <p:spPr bwMode="auto">
          <a:xfrm>
            <a:off x="158159" y="208949"/>
            <a:ext cx="8328728" cy="11306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2449" b="1">
                <a:solidFill>
                  <a:schemeClr val="tx2"/>
                </a:solidFill>
                <a:latin typeface="Calibri" pitchFamily="34" charset="0"/>
                <a:ea typeface="+mj-ea"/>
                <a:cs typeface="+mj-cs"/>
              </a:defRPr>
            </a:lvl1pPr>
            <a:lvl2pPr algn="l" defTabSz="913526" rtl="0" eaLnBrk="1" fontAlgn="base" hangingPunct="1">
              <a:spcBef>
                <a:spcPct val="0"/>
              </a:spcBef>
              <a:spcAft>
                <a:spcPct val="0"/>
              </a:spcAft>
              <a:defRPr sz="2449" b="1">
                <a:solidFill>
                  <a:schemeClr val="tx2"/>
                </a:solidFill>
                <a:latin typeface="Calibri" pitchFamily="34" charset="0"/>
              </a:defRPr>
            </a:lvl2pPr>
            <a:lvl3pPr algn="l" defTabSz="913526" rtl="0" eaLnBrk="1" fontAlgn="base" hangingPunct="1">
              <a:spcBef>
                <a:spcPct val="0"/>
              </a:spcBef>
              <a:spcAft>
                <a:spcPct val="0"/>
              </a:spcAft>
              <a:defRPr sz="2449" b="1">
                <a:solidFill>
                  <a:schemeClr val="tx2"/>
                </a:solidFill>
                <a:latin typeface="Calibri" pitchFamily="34" charset="0"/>
              </a:defRPr>
            </a:lvl3pPr>
            <a:lvl4pPr algn="l" defTabSz="913526" rtl="0" eaLnBrk="1" fontAlgn="base" hangingPunct="1">
              <a:spcBef>
                <a:spcPct val="0"/>
              </a:spcBef>
              <a:spcAft>
                <a:spcPct val="0"/>
              </a:spcAft>
              <a:defRPr sz="2449" b="1">
                <a:solidFill>
                  <a:schemeClr val="tx2"/>
                </a:solidFill>
                <a:latin typeface="Calibri" pitchFamily="34" charset="0"/>
              </a:defRPr>
            </a:lvl4pPr>
            <a:lvl5pPr algn="l" defTabSz="913526" rtl="0" eaLnBrk="1" fontAlgn="base" hangingPunct="1">
              <a:spcBef>
                <a:spcPct val="0"/>
              </a:spcBef>
              <a:spcAft>
                <a:spcPct val="0"/>
              </a:spcAft>
              <a:defRPr sz="2449" b="1">
                <a:solidFill>
                  <a:schemeClr val="tx2"/>
                </a:solidFill>
                <a:latin typeface="Calibri" pitchFamily="34"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en-US" sz="2449" b="1" i="0" u="none" strike="noStrike" kern="0" cap="none" spc="0" normalizeH="0" baseline="0" noProof="0" dirty="0" smtClean="0">
                <a:ln>
                  <a:noFill/>
                </a:ln>
                <a:solidFill>
                  <a:srgbClr val="000000"/>
                </a:solidFill>
                <a:effectLst/>
                <a:uLnTx/>
                <a:uFillTx/>
                <a:latin typeface="Calibri" pitchFamily="34" charset="0"/>
                <a:ea typeface="+mj-ea"/>
                <a:cs typeface="+mj-cs"/>
              </a:rPr>
              <a:t>But the  provider income is based on many factors</a:t>
            </a:r>
            <a:br>
              <a:rPr kumimoji="0" lang="en-US" sz="2449" b="1" i="0" u="none" strike="noStrike" kern="0" cap="none" spc="0" normalizeH="0" baseline="0" noProof="0" dirty="0" smtClean="0">
                <a:ln>
                  <a:noFill/>
                </a:ln>
                <a:solidFill>
                  <a:srgbClr val="000000"/>
                </a:solidFill>
                <a:effectLst/>
                <a:uLnTx/>
                <a:uFillTx/>
                <a:latin typeface="Calibri" pitchFamily="34" charset="0"/>
                <a:ea typeface="+mj-ea"/>
                <a:cs typeface="+mj-cs"/>
              </a:rPr>
            </a:br>
            <a:r>
              <a:rPr kumimoji="0" lang="en-US" sz="2449" b="1" i="0" u="none" strike="noStrike" kern="0" cap="none" spc="0" normalizeH="0" baseline="0" noProof="0" dirty="0" smtClean="0">
                <a:ln>
                  <a:noFill/>
                </a:ln>
                <a:solidFill>
                  <a:srgbClr val="000000"/>
                </a:solidFill>
                <a:effectLst/>
                <a:uLnTx/>
                <a:uFillTx/>
                <a:latin typeface="Calibri" pitchFamily="34" charset="0"/>
                <a:ea typeface="+mj-ea"/>
                <a:cs typeface="+mj-cs"/>
              </a:rPr>
              <a:t/>
            </a:r>
            <a:br>
              <a:rPr kumimoji="0" lang="en-US" sz="2449" b="1" i="0" u="none" strike="noStrike" kern="0" cap="none" spc="0" normalizeH="0" baseline="0" noProof="0" dirty="0" smtClean="0">
                <a:ln>
                  <a:noFill/>
                </a:ln>
                <a:solidFill>
                  <a:srgbClr val="000000"/>
                </a:solidFill>
                <a:effectLst/>
                <a:uLnTx/>
                <a:uFillTx/>
                <a:latin typeface="Calibri" pitchFamily="34" charset="0"/>
                <a:ea typeface="+mj-ea"/>
                <a:cs typeface="+mj-cs"/>
              </a:rPr>
            </a:br>
            <a:r>
              <a:rPr kumimoji="0" lang="en-US" sz="2449" b="1" i="0" u="none" strike="noStrike" kern="0" cap="none" spc="0" normalizeH="0" baseline="0" noProof="0" dirty="0" smtClean="0">
                <a:ln>
                  <a:noFill/>
                </a:ln>
                <a:solidFill>
                  <a:srgbClr val="0070C0"/>
                </a:solidFill>
                <a:effectLst/>
                <a:uLnTx/>
                <a:uFillTx/>
                <a:latin typeface="Calibri" pitchFamily="34" charset="0"/>
                <a:ea typeface="+mj-ea"/>
                <a:cs typeface="+mj-cs"/>
              </a:rPr>
              <a:t>Provider income driver tree</a:t>
            </a:r>
          </a:p>
        </p:txBody>
      </p:sp>
    </p:spTree>
    <p:extLst>
      <p:ext uri="{BB962C8B-B14F-4D97-AF65-F5344CB8AC3E}">
        <p14:creationId xmlns:p14="http://schemas.microsoft.com/office/powerpoint/2010/main" val="254223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cTn>
                              </p:par>
                              <p:par>
                                <p:cTn id="82" presetID="1"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1"/>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8" grpId="0"/>
      <p:bldP spid="49" grpId="0" animBg="1"/>
      <p:bldP spid="50" grpId="0" animBg="1"/>
      <p:bldP spid="55" grpId="0" animBg="1"/>
      <p:bldP spid="57" grpId="0" animBg="1"/>
      <p:bldP spid="58" grpId="0" animBg="1"/>
      <p:bldP spid="59" grpId="0" animBg="1"/>
      <p:bldP spid="60" grpId="0" animBg="1"/>
      <p:bldP spid="61" grpId="0" animBg="1"/>
      <p:bldP spid="62" grpId="0" animBg="1"/>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180062" y="595618"/>
            <a:ext cx="8328728" cy="3774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2449" b="1">
                <a:solidFill>
                  <a:schemeClr val="tx2"/>
                </a:solidFill>
                <a:latin typeface="Calibri" pitchFamily="34" charset="0"/>
                <a:ea typeface="+mj-ea"/>
                <a:cs typeface="+mj-cs"/>
              </a:defRPr>
            </a:lvl1pPr>
            <a:lvl2pPr algn="l" defTabSz="913526" rtl="0" eaLnBrk="1" fontAlgn="base" hangingPunct="1">
              <a:spcBef>
                <a:spcPct val="0"/>
              </a:spcBef>
              <a:spcAft>
                <a:spcPct val="0"/>
              </a:spcAft>
              <a:defRPr sz="2449" b="1">
                <a:solidFill>
                  <a:schemeClr val="tx2"/>
                </a:solidFill>
                <a:latin typeface="Calibri" pitchFamily="34" charset="0"/>
              </a:defRPr>
            </a:lvl2pPr>
            <a:lvl3pPr algn="l" defTabSz="913526" rtl="0" eaLnBrk="1" fontAlgn="base" hangingPunct="1">
              <a:spcBef>
                <a:spcPct val="0"/>
              </a:spcBef>
              <a:spcAft>
                <a:spcPct val="0"/>
              </a:spcAft>
              <a:defRPr sz="2449" b="1">
                <a:solidFill>
                  <a:schemeClr val="tx2"/>
                </a:solidFill>
                <a:latin typeface="Calibri" pitchFamily="34" charset="0"/>
              </a:defRPr>
            </a:lvl3pPr>
            <a:lvl4pPr algn="l" defTabSz="913526" rtl="0" eaLnBrk="1" fontAlgn="base" hangingPunct="1">
              <a:spcBef>
                <a:spcPct val="0"/>
              </a:spcBef>
              <a:spcAft>
                <a:spcPct val="0"/>
              </a:spcAft>
              <a:defRPr sz="2449" b="1">
                <a:solidFill>
                  <a:schemeClr val="tx2"/>
                </a:solidFill>
                <a:latin typeface="Calibri" pitchFamily="34" charset="0"/>
              </a:defRPr>
            </a:lvl4pPr>
            <a:lvl5pPr algn="l" defTabSz="913526" rtl="0" eaLnBrk="1" fontAlgn="base" hangingPunct="1">
              <a:spcBef>
                <a:spcPct val="0"/>
              </a:spcBef>
              <a:spcAft>
                <a:spcPct val="0"/>
              </a:spcAft>
              <a:defRPr sz="2449" b="1">
                <a:solidFill>
                  <a:schemeClr val="tx2"/>
                </a:solidFill>
                <a:latin typeface="Calibri" pitchFamily="34"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en-US" sz="2449" b="1" i="0" u="none" strike="noStrike" kern="0" cap="none" spc="0" normalizeH="0" baseline="0" noProof="0" dirty="0" smtClean="0">
                <a:ln>
                  <a:noFill/>
                </a:ln>
                <a:solidFill>
                  <a:srgbClr val="0070C0"/>
                </a:solidFill>
                <a:effectLst/>
                <a:uLnTx/>
                <a:uFillTx/>
                <a:latin typeface="Calibri" pitchFamily="34" charset="0"/>
                <a:ea typeface="+mj-ea"/>
                <a:cs typeface="+mj-cs"/>
              </a:rPr>
              <a:t>Insurance premium driver tree</a:t>
            </a:r>
            <a:endParaRPr kumimoji="0" lang="en-US" sz="2449" b="1" i="0" u="none" strike="noStrike" kern="0" cap="none" spc="0" normalizeH="0" baseline="0" noProof="0" dirty="0">
              <a:ln>
                <a:noFill/>
              </a:ln>
              <a:solidFill>
                <a:srgbClr val="0070C0"/>
              </a:solidFill>
              <a:effectLst/>
              <a:uLnTx/>
              <a:uFillTx/>
              <a:latin typeface="Calibri" pitchFamily="34" charset="0"/>
              <a:ea typeface="+mj-ea"/>
              <a:cs typeface="+mj-cs"/>
            </a:endParaRPr>
          </a:p>
        </p:txBody>
      </p:sp>
      <p:sp>
        <p:nvSpPr>
          <p:cNvPr id="13" name="Slide Number Placeholder 3"/>
          <p:cNvSpPr txBox="1">
            <a:spLocks/>
          </p:cNvSpPr>
          <p:nvPr/>
        </p:nvSpPr>
        <p:spPr bwMode="auto">
          <a:xfrm>
            <a:off x="8476396" y="6624757"/>
            <a:ext cx="438950" cy="18841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224"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24" b="0" i="0" u="none" strike="noStrike" kern="1200" cap="none" spc="0" normalizeH="0" baseline="0" noProof="0" dirty="0" smtClean="0">
                <a:ln>
                  <a:noFill/>
                </a:ln>
                <a:solidFill>
                  <a:prstClr val="black"/>
                </a:solidFill>
                <a:effectLst/>
                <a:uLnTx/>
                <a:uFillTx/>
                <a:latin typeface="Calibri" pitchFamily="34" charset="0"/>
                <a:ea typeface="+mn-ea"/>
                <a:cs typeface="+mn-cs"/>
              </a:rPr>
              <a:t>  </a:t>
            </a:r>
          </a:p>
        </p:txBody>
      </p:sp>
      <p:sp>
        <p:nvSpPr>
          <p:cNvPr id="14" name="TextBox 13"/>
          <p:cNvSpPr txBox="1"/>
          <p:nvPr/>
        </p:nvSpPr>
        <p:spPr>
          <a:xfrm>
            <a:off x="180062" y="5989618"/>
            <a:ext cx="8673136" cy="382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37" b="0" i="0" u="none" strike="noStrike" kern="0" cap="none" spc="0" normalizeH="0" baseline="0" noProof="0" dirty="0">
                <a:ln>
                  <a:noFill/>
                </a:ln>
                <a:solidFill>
                  <a:prstClr val="black"/>
                </a:solidFill>
                <a:effectLst/>
                <a:uLnTx/>
                <a:uFillTx/>
                <a:latin typeface="Calibri" panose="020F0502020204030204"/>
                <a:ea typeface="+mn-ea"/>
                <a:cs typeface="+mn-cs"/>
              </a:rPr>
              <a:t>* Government contribution = Basic Product Subsidy</a:t>
            </a:r>
          </a:p>
        </p:txBody>
      </p:sp>
      <p:sp>
        <p:nvSpPr>
          <p:cNvPr id="15" name="Rounded Rectangle 14"/>
          <p:cNvSpPr/>
          <p:nvPr/>
        </p:nvSpPr>
        <p:spPr>
          <a:xfrm>
            <a:off x="306408" y="3250841"/>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041" b="1" i="0" u="none" strike="noStrike" kern="0" cap="none" spc="0" normalizeH="0" baseline="0" noProof="0" dirty="0">
                <a:ln>
                  <a:noFill/>
                </a:ln>
                <a:solidFill>
                  <a:prstClr val="black"/>
                </a:solidFill>
                <a:effectLst/>
                <a:uLnTx/>
                <a:uFillTx/>
                <a:latin typeface="Calibri"/>
                <a:ea typeface="+mn-ea"/>
                <a:cs typeface="+mn-cs"/>
              </a:rPr>
              <a:t>Insurance</a:t>
            </a:r>
            <a:r>
              <a:rPr kumimoji="0" lang="en-US" sz="2041" b="1" i="0" u="none" strike="noStrike" kern="0" cap="none" spc="0" normalizeH="0" baseline="0" noProof="0" dirty="0">
                <a:ln>
                  <a:noFill/>
                </a:ln>
                <a:solidFill>
                  <a:prstClr val="black"/>
                </a:solidFill>
                <a:effectLst/>
                <a:uLnTx/>
                <a:uFillTx/>
                <a:latin typeface="Calibri"/>
                <a:ea typeface="+mn-ea"/>
                <a:cs typeface="+mn-cs"/>
              </a:rPr>
              <a:t> Premium</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ounded Rectangle 15"/>
          <p:cNvSpPr/>
          <p:nvPr/>
        </p:nvSpPr>
        <p:spPr>
          <a:xfrm>
            <a:off x="2507641" y="2536544"/>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Product 1</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Rounded Rectangle 16"/>
          <p:cNvSpPr/>
          <p:nvPr/>
        </p:nvSpPr>
        <p:spPr>
          <a:xfrm>
            <a:off x="2507641" y="3819359"/>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Product 2</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18" name="Rounded Rectangle 17"/>
          <p:cNvSpPr/>
          <p:nvPr/>
        </p:nvSpPr>
        <p:spPr>
          <a:xfrm>
            <a:off x="2507641" y="5000153"/>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Product n</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18"/>
          <p:cNvSpPr/>
          <p:nvPr/>
        </p:nvSpPr>
        <p:spPr>
          <a:xfrm>
            <a:off x="4592254" y="1953405"/>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Premium</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4592254" y="3017577"/>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Members</a:t>
            </a:r>
            <a:endParaRPr kumimoji="0" lang="de-CH" sz="2041"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6720598" y="1151624"/>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smtClean="0">
                <a:ln>
                  <a:noFill/>
                </a:ln>
                <a:solidFill>
                  <a:prstClr val="black"/>
                </a:solidFill>
                <a:effectLst/>
                <a:uLnTx/>
                <a:uFillTx/>
                <a:latin typeface="Calibri"/>
                <a:ea typeface="+mn-ea"/>
                <a:cs typeface="+mn-cs"/>
              </a:rPr>
              <a:t>Gov’t*</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Rounded Rectangle 21"/>
          <p:cNvSpPr/>
          <p:nvPr/>
        </p:nvSpPr>
        <p:spPr>
          <a:xfrm>
            <a:off x="6720598" y="1953396"/>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Employer</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Rounded Rectangle 22"/>
          <p:cNvSpPr/>
          <p:nvPr/>
        </p:nvSpPr>
        <p:spPr>
          <a:xfrm>
            <a:off x="6720598" y="2755169"/>
            <a:ext cx="1836785" cy="670574"/>
          </a:xfrm>
          <a:prstGeom prst="roundRect">
            <a:avLst/>
          </a:prstGeom>
          <a:solidFill>
            <a:srgbClr val="DDDDD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41" b="1" i="0" u="none" strike="noStrike" kern="0" cap="none" spc="0" normalizeH="0" baseline="0" noProof="0" dirty="0">
                <a:ln>
                  <a:noFill/>
                </a:ln>
                <a:solidFill>
                  <a:prstClr val="black"/>
                </a:solidFill>
                <a:effectLst/>
                <a:uLnTx/>
                <a:uFillTx/>
                <a:latin typeface="Calibri"/>
                <a:ea typeface="+mn-ea"/>
                <a:cs typeface="+mn-cs"/>
              </a:rPr>
              <a:t>Beneficiary</a:t>
            </a:r>
            <a:endParaRPr kumimoji="0" lang="de-CH" sz="2041" b="1" i="0" u="none" strike="noStrike" kern="0" cap="none" spc="0" normalizeH="0" baseline="0" noProof="0" dirty="0">
              <a:ln>
                <a:noFill/>
              </a:ln>
              <a:solidFill>
                <a:prstClr val="black"/>
              </a:solidFill>
              <a:effectLst/>
              <a:uLnTx/>
              <a:uFillTx/>
              <a:latin typeface="Calibri"/>
              <a:ea typeface="+mn-ea"/>
              <a:cs typeface="+mn-cs"/>
            </a:endParaRPr>
          </a:p>
        </p:txBody>
      </p:sp>
      <p:cxnSp>
        <p:nvCxnSpPr>
          <p:cNvPr id="24" name="Elbow Connector 23"/>
          <p:cNvCxnSpPr/>
          <p:nvPr/>
        </p:nvCxnSpPr>
        <p:spPr>
          <a:xfrm flipV="1">
            <a:off x="2143193" y="2871809"/>
            <a:ext cx="364442" cy="714307"/>
          </a:xfrm>
          <a:prstGeom prst="bentConnector3">
            <a:avLst>
              <a:gd name="adj1" fmla="val 50000"/>
            </a:avLst>
          </a:prstGeom>
          <a:noFill/>
          <a:ln w="9525" cap="flat" cmpd="sng" algn="ctr">
            <a:solidFill>
              <a:sysClr val="windowText" lastClr="000000"/>
            </a:solidFill>
            <a:prstDash val="solid"/>
          </a:ln>
          <a:effectLst/>
        </p:spPr>
      </p:cxnSp>
      <p:cxnSp>
        <p:nvCxnSpPr>
          <p:cNvPr id="26" name="Elbow Connector 25"/>
          <p:cNvCxnSpPr/>
          <p:nvPr/>
        </p:nvCxnSpPr>
        <p:spPr>
          <a:xfrm>
            <a:off x="2143193" y="3586116"/>
            <a:ext cx="364442" cy="568531"/>
          </a:xfrm>
          <a:prstGeom prst="bentConnector3">
            <a:avLst>
              <a:gd name="adj1" fmla="val 50000"/>
            </a:avLst>
          </a:prstGeom>
          <a:noFill/>
          <a:ln w="9525" cap="flat" cmpd="sng" algn="ctr">
            <a:solidFill>
              <a:sysClr val="windowText" lastClr="000000"/>
            </a:solidFill>
            <a:prstDash val="solid"/>
          </a:ln>
          <a:effectLst/>
        </p:spPr>
      </p:cxnSp>
      <p:cxnSp>
        <p:nvCxnSpPr>
          <p:cNvPr id="28" name="Elbow Connector 27"/>
          <p:cNvCxnSpPr/>
          <p:nvPr/>
        </p:nvCxnSpPr>
        <p:spPr>
          <a:xfrm>
            <a:off x="2143193" y="3586116"/>
            <a:ext cx="364442" cy="1749325"/>
          </a:xfrm>
          <a:prstGeom prst="bentConnector3">
            <a:avLst>
              <a:gd name="adj1" fmla="val 50000"/>
            </a:avLst>
          </a:prstGeom>
          <a:noFill/>
          <a:ln w="9525" cap="flat" cmpd="sng" algn="ctr">
            <a:solidFill>
              <a:sysClr val="windowText" lastClr="000000"/>
            </a:solidFill>
            <a:prstDash val="solid"/>
          </a:ln>
          <a:effectLst/>
        </p:spPr>
      </p:cxnSp>
      <p:cxnSp>
        <p:nvCxnSpPr>
          <p:cNvPr id="29" name="Elbow Connector 28"/>
          <p:cNvCxnSpPr/>
          <p:nvPr/>
        </p:nvCxnSpPr>
        <p:spPr>
          <a:xfrm>
            <a:off x="4344426" y="2871809"/>
            <a:ext cx="247821" cy="481064"/>
          </a:xfrm>
          <a:prstGeom prst="bentConnector3">
            <a:avLst>
              <a:gd name="adj1" fmla="val 50000"/>
            </a:avLst>
          </a:prstGeom>
          <a:noFill/>
          <a:ln w="9525" cap="flat" cmpd="sng" algn="ctr">
            <a:solidFill>
              <a:sysClr val="windowText" lastClr="000000"/>
            </a:solidFill>
            <a:prstDash val="solid"/>
          </a:ln>
          <a:effectLst/>
        </p:spPr>
      </p:cxnSp>
      <p:cxnSp>
        <p:nvCxnSpPr>
          <p:cNvPr id="30" name="Elbow Connector 29"/>
          <p:cNvCxnSpPr/>
          <p:nvPr/>
        </p:nvCxnSpPr>
        <p:spPr>
          <a:xfrm flipV="1">
            <a:off x="4344426" y="2288701"/>
            <a:ext cx="247821" cy="583108"/>
          </a:xfrm>
          <a:prstGeom prst="bentConnector3">
            <a:avLst>
              <a:gd name="adj1" fmla="val 50000"/>
            </a:avLst>
          </a:prstGeom>
          <a:noFill/>
          <a:ln w="9525" cap="flat" cmpd="sng" algn="ctr">
            <a:solidFill>
              <a:sysClr val="windowText" lastClr="000000"/>
            </a:solidFill>
            <a:prstDash val="solid"/>
          </a:ln>
          <a:effectLst/>
        </p:spPr>
      </p:cxnSp>
      <p:cxnSp>
        <p:nvCxnSpPr>
          <p:cNvPr id="31" name="Elbow Connector 30"/>
          <p:cNvCxnSpPr/>
          <p:nvPr/>
        </p:nvCxnSpPr>
        <p:spPr>
          <a:xfrm flipV="1">
            <a:off x="6429038" y="1486927"/>
            <a:ext cx="291554" cy="801774"/>
          </a:xfrm>
          <a:prstGeom prst="bentConnector3">
            <a:avLst>
              <a:gd name="adj1" fmla="val 50000"/>
            </a:avLst>
          </a:prstGeom>
          <a:noFill/>
          <a:ln w="9525" cap="flat" cmpd="sng" algn="ctr">
            <a:solidFill>
              <a:sysClr val="windowText" lastClr="000000"/>
            </a:solidFill>
            <a:prstDash val="solid"/>
          </a:ln>
          <a:effectLst/>
        </p:spPr>
      </p:cxnSp>
      <p:cxnSp>
        <p:nvCxnSpPr>
          <p:cNvPr id="32" name="Elbow Connector 31"/>
          <p:cNvCxnSpPr/>
          <p:nvPr/>
        </p:nvCxnSpPr>
        <p:spPr>
          <a:xfrm flipV="1">
            <a:off x="6429038" y="2288701"/>
            <a:ext cx="291554" cy="0"/>
          </a:xfrm>
          <a:prstGeom prst="bentConnector3">
            <a:avLst>
              <a:gd name="adj1" fmla="val 50000"/>
            </a:avLst>
          </a:prstGeom>
          <a:noFill/>
          <a:ln w="9525" cap="flat" cmpd="sng" algn="ctr">
            <a:solidFill>
              <a:sysClr val="windowText" lastClr="000000"/>
            </a:solidFill>
            <a:prstDash val="solid"/>
          </a:ln>
          <a:effectLst/>
        </p:spPr>
      </p:cxnSp>
      <p:cxnSp>
        <p:nvCxnSpPr>
          <p:cNvPr id="33" name="Elbow Connector 32"/>
          <p:cNvCxnSpPr/>
          <p:nvPr/>
        </p:nvCxnSpPr>
        <p:spPr>
          <a:xfrm>
            <a:off x="6429038" y="2288701"/>
            <a:ext cx="291554" cy="801773"/>
          </a:xfrm>
          <a:prstGeom prst="bentConnector3">
            <a:avLst>
              <a:gd name="adj1" fmla="val 50000"/>
            </a:avLst>
          </a:prstGeom>
          <a:noFill/>
          <a:ln w="9525" cap="flat" cmpd="sng" algn="ctr">
            <a:solidFill>
              <a:sysClr val="windowText" lastClr="000000"/>
            </a:solidFill>
            <a:prstDash val="solid"/>
          </a:ln>
          <a:effectLst/>
        </p:spPr>
      </p:cxnSp>
      <p:sp>
        <p:nvSpPr>
          <p:cNvPr id="34" name="Content Placeholder 2"/>
          <p:cNvSpPr txBox="1">
            <a:spLocks/>
          </p:cNvSpPr>
          <p:nvPr/>
        </p:nvSpPr>
        <p:spPr bwMode="auto">
          <a:xfrm>
            <a:off x="7449478" y="1658619"/>
            <a:ext cx="460007" cy="459140"/>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auto" latinLnBrk="0" hangingPunct="0">
              <a:lnSpc>
                <a:spcPct val="100000"/>
              </a:lnSpc>
              <a:spcBef>
                <a:spcPts val="0"/>
              </a:spcBef>
              <a:spcAft>
                <a:spcPts val="0"/>
              </a:spcAft>
              <a:buClrTx/>
              <a:buSzPct val="120000"/>
              <a:buFontTx/>
              <a:buNone/>
              <a:tabLst/>
              <a:defRPr/>
            </a:pPr>
            <a:r>
              <a:rPr kumimoji="0" lang="de-CH" sz="2857" b="1" i="0" u="none" strike="noStrike" kern="0" cap="none" spc="0" normalizeH="0" baseline="0" noProof="0" dirty="0">
                <a:ln>
                  <a:noFill/>
                </a:ln>
                <a:solidFill>
                  <a:prstClr val="white"/>
                </a:solidFill>
                <a:effectLst/>
                <a:uLnTx/>
                <a:uFillTx/>
                <a:latin typeface="Calibri"/>
                <a:ea typeface="+mn-ea"/>
                <a:cs typeface="+mn-cs"/>
              </a:rPr>
              <a:t>+</a:t>
            </a:r>
            <a:endParaRPr kumimoji="0" lang="de-CH" sz="2857" b="1" i="0" u="none" strike="noStrike" kern="0" cap="none" spc="0" normalizeH="0" baseline="0" noProof="0" dirty="0">
              <a:ln>
                <a:noFill/>
              </a:ln>
              <a:solidFill>
                <a:prstClr val="black"/>
              </a:solidFill>
              <a:effectLst/>
              <a:uLnTx/>
              <a:uFillTx/>
              <a:latin typeface="Calibri"/>
              <a:ea typeface="+mn-ea"/>
              <a:cs typeface="+mn-cs"/>
            </a:endParaRPr>
          </a:p>
        </p:txBody>
      </p:sp>
      <p:sp>
        <p:nvSpPr>
          <p:cNvPr id="35" name="Content Placeholder 2"/>
          <p:cNvSpPr txBox="1">
            <a:spLocks/>
          </p:cNvSpPr>
          <p:nvPr/>
        </p:nvSpPr>
        <p:spPr bwMode="auto">
          <a:xfrm>
            <a:off x="5296837" y="2611463"/>
            <a:ext cx="460007" cy="459140"/>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173311" marR="0" lvl="1" indent="-173311" algn="ctr" defTabSz="913526" rtl="0" eaLnBrk="0" fontAlgn="auto" latinLnBrk="0" hangingPunct="0">
              <a:lnSpc>
                <a:spcPct val="100000"/>
              </a:lnSpc>
              <a:spcBef>
                <a:spcPts val="0"/>
              </a:spcBef>
              <a:spcAft>
                <a:spcPts val="0"/>
              </a:spcAft>
              <a:buClrTx/>
              <a:buSzPct val="120000"/>
              <a:buFontTx/>
              <a:buNone/>
              <a:tabLst/>
              <a:defRPr/>
            </a:pPr>
            <a:r>
              <a:rPr kumimoji="0" lang="de-CH" sz="2857" b="1" i="0" u="none" strike="noStrike" kern="0" cap="none" spc="0" normalizeH="0" baseline="0" noProof="0" dirty="0">
                <a:ln>
                  <a:noFill/>
                </a:ln>
                <a:solidFill>
                  <a:prstClr val="white"/>
                </a:solidFill>
                <a:effectLst/>
                <a:uLnTx/>
                <a:uFillTx/>
                <a:latin typeface="Calibri"/>
                <a:ea typeface="+mn-ea"/>
                <a:cs typeface="+mn-cs"/>
              </a:rPr>
              <a:t>×</a:t>
            </a:r>
            <a:endParaRPr kumimoji="0" lang="de-CH" sz="2857" b="1" i="0" u="none" strike="noStrike" kern="0" cap="none" spc="0" normalizeH="0" baseline="0" noProof="0" dirty="0">
              <a:ln>
                <a:noFill/>
              </a:ln>
              <a:solidFill>
                <a:prstClr val="black"/>
              </a:solidFill>
              <a:effectLst/>
              <a:uLnTx/>
              <a:uFillTx/>
              <a:latin typeface="Calibri"/>
              <a:ea typeface="+mn-ea"/>
              <a:cs typeface="+mn-cs"/>
            </a:endParaRPr>
          </a:p>
        </p:txBody>
      </p:sp>
      <p:sp>
        <p:nvSpPr>
          <p:cNvPr id="36" name="Content Placeholder 2"/>
          <p:cNvSpPr txBox="1">
            <a:spLocks/>
          </p:cNvSpPr>
          <p:nvPr/>
        </p:nvSpPr>
        <p:spPr bwMode="auto">
          <a:xfrm>
            <a:off x="7449478" y="2474971"/>
            <a:ext cx="460007" cy="459140"/>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auto" latinLnBrk="0" hangingPunct="0">
              <a:lnSpc>
                <a:spcPct val="100000"/>
              </a:lnSpc>
              <a:spcBef>
                <a:spcPts val="0"/>
              </a:spcBef>
              <a:spcAft>
                <a:spcPts val="0"/>
              </a:spcAft>
              <a:buClrTx/>
              <a:buSzPct val="120000"/>
              <a:buFontTx/>
              <a:buNone/>
              <a:tabLst/>
              <a:defRPr/>
            </a:pPr>
            <a:r>
              <a:rPr kumimoji="0" lang="de-CH" sz="2857" b="1" i="0" u="none" strike="noStrike" kern="0" cap="none" spc="0" normalizeH="0" baseline="0" noProof="0" dirty="0">
                <a:ln>
                  <a:noFill/>
                </a:ln>
                <a:solidFill>
                  <a:prstClr val="white"/>
                </a:solidFill>
                <a:effectLst/>
                <a:uLnTx/>
                <a:uFillTx/>
                <a:latin typeface="Calibri"/>
                <a:ea typeface="+mn-ea"/>
                <a:cs typeface="+mn-cs"/>
              </a:rPr>
              <a:t>+</a:t>
            </a:r>
            <a:endParaRPr kumimoji="0" lang="de-CH" sz="2857" b="1" i="0" u="none" strike="noStrike" kern="0" cap="none" spc="0" normalizeH="0" baseline="0" noProof="0" dirty="0">
              <a:ln>
                <a:noFill/>
              </a:ln>
              <a:solidFill>
                <a:prstClr val="black"/>
              </a:solidFill>
              <a:effectLst/>
              <a:uLnTx/>
              <a:uFillTx/>
              <a:latin typeface="Calibri"/>
              <a:ea typeface="+mn-ea"/>
              <a:cs typeface="+mn-cs"/>
            </a:endParaRPr>
          </a:p>
        </p:txBody>
      </p:sp>
      <p:sp>
        <p:nvSpPr>
          <p:cNvPr id="37" name="Content Placeholder 2"/>
          <p:cNvSpPr txBox="1">
            <a:spLocks/>
          </p:cNvSpPr>
          <p:nvPr/>
        </p:nvSpPr>
        <p:spPr bwMode="auto">
          <a:xfrm>
            <a:off x="3192789" y="3276744"/>
            <a:ext cx="460007" cy="459140"/>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auto" latinLnBrk="0" hangingPunct="0">
              <a:lnSpc>
                <a:spcPct val="100000"/>
              </a:lnSpc>
              <a:spcBef>
                <a:spcPts val="0"/>
              </a:spcBef>
              <a:spcAft>
                <a:spcPts val="0"/>
              </a:spcAft>
              <a:buClrTx/>
              <a:buSzPct val="120000"/>
              <a:buFontTx/>
              <a:buNone/>
              <a:tabLst/>
              <a:defRPr/>
            </a:pPr>
            <a:r>
              <a:rPr kumimoji="0" lang="de-CH" sz="2857" b="1" i="0" u="none" strike="noStrike" kern="0" cap="none" spc="0" normalizeH="0" baseline="0" noProof="0" dirty="0">
                <a:ln>
                  <a:noFill/>
                </a:ln>
                <a:solidFill>
                  <a:prstClr val="white"/>
                </a:solidFill>
                <a:effectLst/>
                <a:uLnTx/>
                <a:uFillTx/>
                <a:latin typeface="Calibri"/>
                <a:ea typeface="+mn-ea"/>
                <a:cs typeface="+mn-cs"/>
              </a:rPr>
              <a:t>+</a:t>
            </a:r>
            <a:endParaRPr kumimoji="0" lang="de-CH" sz="2857" b="1" i="0" u="none" strike="noStrike" kern="0" cap="none" spc="0" normalizeH="0" baseline="0" noProof="0" dirty="0">
              <a:ln>
                <a:noFill/>
              </a:ln>
              <a:solidFill>
                <a:prstClr val="black"/>
              </a:solidFill>
              <a:effectLst/>
              <a:uLnTx/>
              <a:uFillTx/>
              <a:latin typeface="Calibri"/>
              <a:ea typeface="+mn-ea"/>
              <a:cs typeface="+mn-cs"/>
            </a:endParaRPr>
          </a:p>
        </p:txBody>
      </p:sp>
      <p:sp>
        <p:nvSpPr>
          <p:cNvPr id="38" name="Content Placeholder 2"/>
          <p:cNvSpPr txBox="1">
            <a:spLocks/>
          </p:cNvSpPr>
          <p:nvPr/>
        </p:nvSpPr>
        <p:spPr bwMode="auto">
          <a:xfrm>
            <a:off x="3196029" y="4770583"/>
            <a:ext cx="460007" cy="459140"/>
          </a:xfrm>
          <a:prstGeom prst="ellipse">
            <a:avLst/>
          </a:prstGeom>
          <a:gradFill rotWithShape="1">
            <a:gsLst>
              <a:gs pos="0">
                <a:srgbClr val="5F5F5F">
                  <a:shade val="51000"/>
                  <a:satMod val="130000"/>
                </a:srgbClr>
              </a:gs>
              <a:gs pos="80000">
                <a:srgbClr val="5F5F5F">
                  <a:shade val="93000"/>
                  <a:satMod val="130000"/>
                </a:srgbClr>
              </a:gs>
              <a:gs pos="100000">
                <a:srgbClr val="5F5F5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nchorCtr="1"/>
          <a:lstStyle/>
          <a:p>
            <a:pPr marL="173311" marR="0" lvl="1" indent="-173311" algn="ctr" defTabSz="913526" rtl="0" eaLnBrk="0" fontAlgn="auto" latinLnBrk="0" hangingPunct="0">
              <a:lnSpc>
                <a:spcPct val="100000"/>
              </a:lnSpc>
              <a:spcBef>
                <a:spcPts val="0"/>
              </a:spcBef>
              <a:spcAft>
                <a:spcPts val="0"/>
              </a:spcAft>
              <a:buClrTx/>
              <a:buSzPct val="120000"/>
              <a:buFontTx/>
              <a:buNone/>
              <a:tabLst/>
              <a:defRPr/>
            </a:pPr>
            <a:r>
              <a:rPr kumimoji="0" lang="de-CH" sz="2857" b="1" i="0" u="none" strike="noStrike" kern="0" cap="none" spc="0" normalizeH="0" baseline="0" noProof="0" dirty="0">
                <a:ln>
                  <a:noFill/>
                </a:ln>
                <a:solidFill>
                  <a:prstClr val="white"/>
                </a:solidFill>
                <a:effectLst/>
                <a:uLnTx/>
                <a:uFillTx/>
                <a:latin typeface="Calibri"/>
                <a:ea typeface="+mn-ea"/>
                <a:cs typeface="+mn-cs"/>
              </a:rPr>
              <a:t>+</a:t>
            </a:r>
            <a:endParaRPr kumimoji="0" lang="de-CH" sz="2857" b="1" i="0" u="none" strike="noStrike" kern="0" cap="none" spc="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a:off x="2952554" y="4460778"/>
            <a:ext cx="996875" cy="3504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prstClr val="black"/>
                </a:solidFill>
                <a:effectLst/>
                <a:uLnTx/>
                <a:uFillTx/>
                <a:latin typeface="Calibri" panose="020F0502020204030204"/>
                <a:ea typeface="+mn-ea"/>
                <a:cs typeface="+mn-cs"/>
              </a:rPr>
              <a:t>…</a:t>
            </a:r>
            <a:endParaRPr kumimoji="0" lang="de-CH" sz="1632"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219919"/>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7-05-23 Financing mod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6F012E699D724CB291CFCD4A04BD84" ma:contentTypeVersion="0" ma:contentTypeDescription="Create a new document." ma:contentTypeScope="" ma:versionID="364e0240adb557a7384438e3747860d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17177C-203D-4BA1-8D59-117F2AF9A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9F74D9-7638-4E6C-B4AD-BC09952D65EE}">
  <ds:schemaRefs>
    <ds:schemaRef ds:uri="http://schemas.microsoft.com/office/infopath/2007/PartnerControl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EC0DC2E1-BA2A-4FC1-BD11-87DBC8590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13854</TotalTime>
  <Words>1168</Words>
  <Application>Microsoft Office PowerPoint</Application>
  <PresentationFormat>On-screen Show (4:3)</PresentationFormat>
  <Paragraphs>309</Paragraphs>
  <Slides>21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Corporate S Bold</vt:lpstr>
      <vt:lpstr>Myriad Pro</vt:lpstr>
      <vt:lpstr>Times New Roman</vt:lpstr>
      <vt:lpstr>Traditional Arabic</vt:lpstr>
      <vt:lpstr>Wingdings</vt:lpstr>
      <vt:lpstr>Office Theme</vt:lpstr>
      <vt:lpstr>07-05-23 Financing model</vt:lpstr>
      <vt:lpstr>PowerPoint Presentation</vt:lpstr>
      <vt:lpstr>PowerPoint Presentation</vt:lpstr>
      <vt:lpstr>Cost Saving Initiatives</vt:lpstr>
      <vt:lpstr>PowerPoint Presentation</vt:lpstr>
      <vt:lpstr>PowerPoint Presentation</vt:lpstr>
      <vt:lpstr>PowerPoint Presentation</vt:lpstr>
      <vt:lpstr>We created the Financing Model to better understand the high level links among the components of the Health Financing System and produce financial projections the next 10 years . In summary:</vt:lpstr>
      <vt:lpstr>PowerPoint Presentation</vt:lpstr>
      <vt:lpstr>PowerPoint Presentation</vt:lpstr>
      <vt:lpstr>PowerPoint Presentation</vt:lpstr>
      <vt:lpstr>PowerPoint Presentation</vt:lpstr>
      <vt:lpstr>PowerPoint Presentation</vt:lpstr>
      <vt:lpstr>Type 1: Decrease claim cost temporarily but increase it shortly after </vt:lpstr>
      <vt:lpstr>Determining price based on few hospitals cost encourages inefficiency    </vt:lpstr>
      <vt:lpstr>Targeting the controls on higher unit cost services and lack of detailed analysis to identify higher utilization activities Providers to increase over utilizing the non targeted services </vt:lpstr>
      <vt:lpstr>PowerPoint Presentation</vt:lpstr>
      <vt:lpstr>PowerPoint Presentation</vt:lpstr>
      <vt:lpstr>PowerPoint Presentation</vt:lpstr>
      <vt:lpstr>PowerPoint Presentation</vt:lpstr>
      <vt:lpstr>Where to start? If you have not done so already, we recommend having a detailed dashboard by count and dirham amount of the most granular level of data points available and identifying your actual cost, historical trends and projections: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العرض التقديمي</dc:title>
  <dc:creator>haad</dc:creator>
  <cp:lastModifiedBy>Lina Jichi</cp:lastModifiedBy>
  <cp:revision>433</cp:revision>
  <cp:lastPrinted>2019-06-17T09:50:31Z</cp:lastPrinted>
  <dcterms:created xsi:type="dcterms:W3CDTF">2015-04-06T12:03:55Z</dcterms:created>
  <dcterms:modified xsi:type="dcterms:W3CDTF">2020-02-19T03:17:21Z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0x010100ED6F012E699D724CB291CFCD4A04BD84</vt:lpwstr>
  </property>
</Properties>
</file>